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notesSlides/notesSlide9.xml" ContentType="application/vnd.openxmlformats-officedocument.presentationml.notesSlide+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notesSlides/notesSlide18.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slides/slide8.xml" ContentType="application/vnd.openxmlformats-officedocument.presentationml.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8"/>
  </p:notesMasterIdLst>
  <p:sldIdLst>
    <p:sldId id="256" r:id="rId2"/>
    <p:sldId id="257" r:id="rId3"/>
    <p:sldId id="258" r:id="rId4"/>
    <p:sldId id="259" r:id="rId5"/>
    <p:sldId id="262" r:id="rId6"/>
    <p:sldId id="263" r:id="rId7"/>
    <p:sldId id="260" r:id="rId8"/>
    <p:sldId id="261" r:id="rId9"/>
    <p:sldId id="264" r:id="rId10"/>
    <p:sldId id="265" r:id="rId11"/>
    <p:sldId id="266" r:id="rId12"/>
    <p:sldId id="267" r:id="rId13"/>
    <p:sldId id="268" r:id="rId14"/>
    <p:sldId id="270" r:id="rId15"/>
    <p:sldId id="279" r:id="rId16"/>
    <p:sldId id="281" r:id="rId17"/>
    <p:sldId id="269" r:id="rId18"/>
    <p:sldId id="271" r:id="rId19"/>
    <p:sldId id="272" r:id="rId20"/>
    <p:sldId id="273" r:id="rId21"/>
    <p:sldId id="280" r:id="rId22"/>
    <p:sldId id="275" r:id="rId23"/>
    <p:sldId id="274" r:id="rId24"/>
    <p:sldId id="276" r:id="rId25"/>
    <p:sldId id="277" r:id="rId26"/>
    <p:sldId id="278"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Objects="1">
      <p:cViewPr varScale="1">
        <p:scale>
          <a:sx n="92" d="100"/>
          <a:sy n="92" d="100"/>
        </p:scale>
        <p:origin x="-816"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D1A2FE-D654-F345-A132-B6CF5D7EFE85}" type="datetimeFigureOut">
              <a:rPr lang="en-US" smtClean="0"/>
              <a:pPr/>
              <a:t>5/14/13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46506A-5C51-3C44-85C4-C1FC015CF74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Start here—you’re writing locally—but you hope it will be picked up in more places. The audience is going to be rural, ranching, not necessarily familiar with SGI. You need to think what they care about. Is the species going to be listed? What would that do to the economy? Is there money that can come their way from being involved?  Does SGI work? Why would it be good for my ranch? What is my neighbor doing? Remember, landowners talk to landowners and trust each other more than you.</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You want to showcase success on the ground with a partner—likely with a landowner as a star. You want to tell the big picture story of what is happening locally through the lens of a real person from the community that people can relate to.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Most of you have worked in your communities with the landowners signed up for SGI for quite a while now. You have great contacts, partners, projects to report. So what’s the best story to tell? People care about—well people!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i="1" kern="1200" dirty="0" smtClean="0">
                <a:solidFill>
                  <a:schemeClr val="tx1"/>
                </a:solidFill>
                <a:latin typeface="+mn-lt"/>
                <a:ea typeface="+mn-ea"/>
                <a:cs typeface="+mn-cs"/>
              </a:rPr>
              <a:t>That’s who they may trust first. Also remember you are connected with the NRCS—longtime history there of trust and credibility. Use this.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a:t>
            </a:r>
            <a:r>
              <a:rPr lang="en-US" baseline="0" dirty="0" smtClean="0"/>
              <a:t> have two great things going for a success story—first the local rancher perspective, and second the bird itself. Sage grouse are charismatic and will grab people’s attention.</a:t>
            </a:r>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Remember to connect other wildlife people care about to your story, too. So you have people, sage grouse, and the mule deer, elk, and songbirds and more that fall under the umbrella of the sage grouse.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What is the news that will grab your reader’s attention? The news hook ties to a larger message that informs people about the Sage Grouse Initiative – achieving conservation through sustainable ranching.</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News Hook: Don and Sheila Phillips not only put up fence markers to prevent sage grouse collisions, Don saw firsthand a sage grouse avoid a fence because of the markers – an eye witness to a conservation success story that’s saving thousands of sage grouse lives </a:t>
            </a:r>
            <a:r>
              <a:rPr lang="en-US" sz="1200" i="1" kern="1200" dirty="0" err="1" smtClean="0">
                <a:solidFill>
                  <a:schemeClr val="tx1"/>
                </a:solidFill>
                <a:latin typeface="+mn-lt"/>
                <a:ea typeface="+mn-ea"/>
                <a:cs typeface="+mn-cs"/>
              </a:rPr>
              <a:t>rangewide</a:t>
            </a:r>
            <a:r>
              <a:rPr lang="en-US" sz="1200" i="1" kern="1200" dirty="0" smtClean="0">
                <a:solidFill>
                  <a:schemeClr val="tx1"/>
                </a:solidFill>
                <a:latin typeface="+mn-lt"/>
                <a:ea typeface="+mn-ea"/>
                <a:cs typeface="+mn-cs"/>
              </a:rPr>
              <a:t> annually, and is one part of SGI.</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News Hook: Chris Black’s home ranch contains one of the last remaining pieces in the puzzle to connect the vast habitats that sage grouse require –and all it will take is removing the juniper trees</a:t>
            </a:r>
            <a:r>
              <a:rPr lang="en-US" dirty="0" smtClean="0"/>
              <a:t> </a:t>
            </a:r>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Work with me (SGI Communications) and your state NRCS public affairs specialist to go over the story, and your angle, as well as places for publication.</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Your state NRCS PAS is always looking for stories, and can publish them </a:t>
            </a:r>
            <a:r>
              <a:rPr lang="en-US" sz="1200" i="1" kern="1200" dirty="0" err="1" smtClean="0">
                <a:solidFill>
                  <a:schemeClr val="tx1"/>
                </a:solidFill>
                <a:latin typeface="+mn-lt"/>
                <a:ea typeface="+mn-ea"/>
                <a:cs typeface="+mn-cs"/>
              </a:rPr>
              <a:t>inhouse</a:t>
            </a:r>
            <a:r>
              <a:rPr lang="en-US" sz="1200" i="1" kern="1200" dirty="0" smtClean="0">
                <a:solidFill>
                  <a:schemeClr val="tx1"/>
                </a:solidFill>
                <a:latin typeface="+mn-lt"/>
                <a:ea typeface="+mn-ea"/>
                <a:cs typeface="+mn-cs"/>
              </a:rPr>
              <a:t> in newsletters, as well as put them out as news releases, to reach a larger audience, and use personal contacts as well.</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Locally –call your local papers/ranch publications and let them know what you’d like to do. Best –phone call to check in/follow up with email/ stop in if you can to the office.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i="1" kern="1200" dirty="0" smtClean="0">
                <a:solidFill>
                  <a:schemeClr val="tx1"/>
                </a:solidFill>
                <a:latin typeface="+mn-lt"/>
                <a:ea typeface="+mn-ea"/>
                <a:cs typeface="+mn-cs"/>
              </a:rPr>
              <a:t>I gave it a title that indicated the theme—ranchers speak up—in their own words.</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I tell them who, </a:t>
            </a:r>
            <a:r>
              <a:rPr lang="en-US" sz="1200" i="1" kern="1200" dirty="0" err="1" smtClean="0">
                <a:solidFill>
                  <a:schemeClr val="tx1"/>
                </a:solidFill>
                <a:latin typeface="+mn-lt"/>
                <a:ea typeface="+mn-ea"/>
                <a:cs typeface="+mn-cs"/>
              </a:rPr>
              <a:t>what,where</a:t>
            </a:r>
            <a:r>
              <a:rPr lang="en-US" sz="1200" i="1" kern="1200" dirty="0" smtClean="0">
                <a:solidFill>
                  <a:schemeClr val="tx1"/>
                </a:solidFill>
                <a:latin typeface="+mn-lt"/>
                <a:ea typeface="+mn-ea"/>
                <a:cs typeface="+mn-cs"/>
              </a:rPr>
              <a:t>, when. </a:t>
            </a:r>
            <a:endParaRPr lang="en-US" sz="1200" kern="1200" dirty="0" smtClean="0">
              <a:solidFill>
                <a:schemeClr val="tx1"/>
              </a:solidFill>
              <a:latin typeface="+mn-lt"/>
              <a:ea typeface="+mn-ea"/>
              <a:cs typeface="+mn-cs"/>
            </a:endParaRPr>
          </a:p>
          <a:p>
            <a:r>
              <a:rPr lang="en-US" sz="1200" i="1" kern="1200" dirty="0" err="1" smtClean="0">
                <a:solidFill>
                  <a:schemeClr val="tx1"/>
                </a:solidFill>
                <a:latin typeface="+mn-lt"/>
                <a:ea typeface="+mn-ea"/>
                <a:cs typeface="+mn-cs"/>
              </a:rPr>
              <a:t>Followup</a:t>
            </a:r>
            <a:r>
              <a:rPr lang="en-US" sz="1200" i="1" kern="1200" dirty="0" smtClean="0">
                <a:solidFill>
                  <a:schemeClr val="tx1"/>
                </a:solidFill>
                <a:latin typeface="+mn-lt"/>
                <a:ea typeface="+mn-ea"/>
                <a:cs typeface="+mn-cs"/>
              </a:rPr>
              <a:t>: Ask if there’s something they are looking for.</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Be prepared to explain the Sage Grouse Initiative briefly.</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Give them your credentials. Why you are the one to write the story.</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i="1" kern="1200" dirty="0" smtClean="0">
                <a:solidFill>
                  <a:schemeClr val="tx1"/>
                </a:solidFill>
                <a:latin typeface="+mn-lt"/>
                <a:ea typeface="+mn-ea"/>
                <a:cs typeface="+mn-cs"/>
              </a:rPr>
              <a:t>Advance preparation – find out as much as you can/ jot down questions to ask</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Notes—Make sure it’s a good time for the landowner, but also encourage a time that’s good for photography—morning or evening. Don’t be shy about the camera—let them know you need to take photos and will be snapping away as you go—some posed are fine, but try to get action shots on the ranch. Think light and photography. Try not to be taking photos at noon in the sun, so heading to the field in morning first is good and then sit around the kitchen table to follow up and clarify things.</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i="1" kern="1200" dirty="0" smtClean="0">
                <a:solidFill>
                  <a:schemeClr val="tx1"/>
                </a:solidFill>
                <a:latin typeface="+mn-lt"/>
                <a:ea typeface="+mn-ea"/>
                <a:cs typeface="+mn-cs"/>
              </a:rPr>
              <a:t>Notebook</a:t>
            </a:r>
            <a:r>
              <a:rPr lang="en-US" sz="1200" i="1" kern="1200" dirty="0" smtClean="0">
                <a:solidFill>
                  <a:schemeClr val="tx1"/>
                </a:solidFill>
                <a:latin typeface="+mn-lt"/>
                <a:ea typeface="+mn-ea"/>
                <a:cs typeface="+mn-cs"/>
              </a:rPr>
              <a:t>—small easy to carry is best—reporter  style. Long and narrow. Extra pens! </a:t>
            </a:r>
            <a:endParaRPr lang="en-US" sz="120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 Voice recorder</a:t>
            </a:r>
            <a:r>
              <a:rPr lang="en-US" sz="1200" i="1" kern="1200" dirty="0" smtClean="0">
                <a:solidFill>
                  <a:schemeClr val="tx1"/>
                </a:solidFill>
                <a:latin typeface="+mn-lt"/>
                <a:ea typeface="+mn-ea"/>
                <a:cs typeface="+mn-cs"/>
              </a:rPr>
              <a:t>—I put as optional. It can be great for capturing quotes and things that you missed in an interview. IT also means you have a lot of recording afterwards to sort through and you can end up with the danger of a too long quote. I use them on complex stories, however –like interviewing scientists. So you might want to try it. The other thing is maybe only use it on the kitchen table conversation, and not in the field. IF you do, set the person at ease—tell them you brought a recorder to get it right, and ask if they mind.</a:t>
            </a:r>
            <a:endParaRPr lang="en-US" sz="120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Camera with video</a:t>
            </a:r>
            <a:r>
              <a:rPr lang="en-US" sz="1200" i="1" kern="1200" dirty="0" smtClean="0">
                <a:solidFill>
                  <a:schemeClr val="tx1"/>
                </a:solidFill>
                <a:latin typeface="+mn-lt"/>
                <a:ea typeface="+mn-ea"/>
                <a:cs typeface="+mn-cs"/>
              </a:rPr>
              <a:t>—you may not use the video but I’m listing it, because I think we have opportunities to do some nice short recordings for a </a:t>
            </a:r>
            <a:r>
              <a:rPr lang="en-US" sz="1200" i="1" kern="1200" dirty="0" err="1" smtClean="0">
                <a:solidFill>
                  <a:schemeClr val="tx1"/>
                </a:solidFill>
                <a:latin typeface="+mn-lt"/>
                <a:ea typeface="+mn-ea"/>
                <a:cs typeface="+mn-cs"/>
              </a:rPr>
              <a:t>youtube</a:t>
            </a:r>
            <a:r>
              <a:rPr lang="en-US" sz="1200" i="1" kern="1200" dirty="0" smtClean="0">
                <a:solidFill>
                  <a:schemeClr val="tx1"/>
                </a:solidFill>
                <a:latin typeface="+mn-lt"/>
                <a:ea typeface="+mn-ea"/>
                <a:cs typeface="+mn-cs"/>
              </a:rPr>
              <a:t> station and I’d like for you to consider—a very short—1-2 minutes ---rancher talking about why they are in SGI, or what’s important to them.</a:t>
            </a:r>
            <a:endParaRPr lang="en-US" sz="1200" kern="1200" dirty="0" smtClean="0">
              <a:solidFill>
                <a:schemeClr val="tx1"/>
              </a:solidFill>
              <a:latin typeface="+mn-lt"/>
              <a:ea typeface="+mn-ea"/>
              <a:cs typeface="+mn-cs"/>
            </a:endParaRPr>
          </a:p>
          <a:p>
            <a:r>
              <a:rPr lang="en-US" sz="1200" b="1" i="1" kern="1200" dirty="0" smtClean="0">
                <a:solidFill>
                  <a:schemeClr val="tx1"/>
                </a:solidFill>
                <a:latin typeface="+mn-lt"/>
                <a:ea typeface="+mn-ea"/>
                <a:cs typeface="+mn-cs"/>
              </a:rPr>
              <a:t>List of key questions &amp; reminder notes</a:t>
            </a:r>
            <a:r>
              <a:rPr lang="en-US" sz="1200" i="1" kern="1200" dirty="0" smtClean="0">
                <a:solidFill>
                  <a:schemeClr val="tx1"/>
                </a:solidFill>
                <a:latin typeface="+mn-lt"/>
                <a:ea typeface="+mn-ea"/>
                <a:cs typeface="+mn-cs"/>
              </a:rPr>
              <a:t> – I always do this! Prepare ahead. It is good to do the Who, What, Where, When, Why, how as a way to lead in. You want to cover all those bases when you write your story.</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Refer to your questions and don’t be afraid to steer the conversation back toward what you want to know—while being open to new information you might not have planned on.</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Make sure you get all names spelled correctly.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“Tell me more” example.</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You ask: “Do you think the SGI program is helping your ranch?</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He says. “Yes.”</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You say, “Tell me more about that.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If you do have some ability to plan the timing—be outdoors in the field in morning or afternoon/evening when the light is best for photography.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Some posed photos are okay, but better to just get action shots that are candid.</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Close-ups---don’t be afraid. Longer lenses that zoom help with this. Also—the small things can tell the story—like a rusty tractor in the field, or a butterfly on a wildflower.</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I mention outside &amp; inside, because sometimes I just use the photos later to remind me of details I might want to add when I write the story:   “Gathered around the kitchen table,  grandfather clock ticked steadily as it had probably for the last century here in this multi-generational ranch family.”</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So, you’re up to step 4 of 5 –you’ve chosen your story, you’ve pitched your idea and got the go ahead, you’ve done the research, and now you’re writing the first draft.</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What to do? It doesn’t have to be perfect. It’s just a first draft. But it helps to be organized and to have gone through your notes, with your story in mind, and that story might be different from what you thought after the research and interview. Be open to possibilities. The first draft is usually too</a:t>
            </a:r>
            <a:r>
              <a:rPr lang="en-US" sz="1200" i="1" kern="1200" baseline="0" dirty="0" smtClean="0">
                <a:solidFill>
                  <a:schemeClr val="tx1"/>
                </a:solidFill>
                <a:latin typeface="+mn-lt"/>
                <a:ea typeface="+mn-ea"/>
                <a:cs typeface="+mn-cs"/>
              </a:rPr>
              <a:t> long and then you cut it back to the length you need to write in subsequent </a:t>
            </a:r>
            <a:r>
              <a:rPr lang="en-US" sz="1200" i="1" kern="1200" baseline="0" dirty="0" err="1" smtClean="0">
                <a:solidFill>
                  <a:schemeClr val="tx1"/>
                </a:solidFill>
                <a:latin typeface="+mn-lt"/>
                <a:ea typeface="+mn-ea"/>
                <a:cs typeface="+mn-cs"/>
              </a:rPr>
              <a:t>draft(s</a:t>
            </a:r>
            <a:r>
              <a:rPr lang="en-US" sz="1200" i="1" kern="1200" baseline="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smtClean="0">
                <a:solidFill>
                  <a:schemeClr val="tx1"/>
                </a:solidFill>
                <a:latin typeface="+mn-lt"/>
                <a:ea typeface="+mn-ea"/>
                <a:cs typeface="+mn-cs"/>
              </a:rPr>
              <a:t>Enjoyable: This is not a science paper with citations.</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Relevant: Think about what your audience cares about. That’s the angle.</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Organized—losing your reader is deadly—it has to eventually flow with a logical order.</a:t>
            </a:r>
          </a:p>
          <a:p>
            <a:r>
              <a:rPr lang="en-US" sz="1200" i="1" kern="1200" smtClean="0">
                <a:solidFill>
                  <a:schemeClr val="tx1"/>
                </a:solidFill>
                <a:latin typeface="+mn-lt"/>
                <a:ea typeface="+mn-ea"/>
                <a:cs typeface="+mn-cs"/>
              </a:rPr>
              <a:t>Thematic -</a:t>
            </a:r>
            <a:endParaRPr lang="en-US" sz="1200" kern="1200" smtClean="0">
              <a:solidFill>
                <a:schemeClr val="tx1"/>
              </a:solidFill>
              <a:latin typeface="+mn-lt"/>
              <a:ea typeface="+mn-ea"/>
              <a:cs typeface="+mn-cs"/>
            </a:endParaRPr>
          </a:p>
          <a:p>
            <a:r>
              <a:rPr lang="en-US" sz="1200" i="1" kern="1200" dirty="0" smtClean="0">
                <a:solidFill>
                  <a:schemeClr val="tx1"/>
                </a:solidFill>
                <a:latin typeface="+mn-lt"/>
                <a:ea typeface="+mn-ea"/>
                <a:cs typeface="+mn-cs"/>
              </a:rPr>
              <a:t>Inspiring—we all hope for that—your subject can be the inspiration through the story and quotes.</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Compelling—you want to keep reading.</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Yes, that does spell EROTIC.</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46506A-5C51-3C44-85C4-C1FC015CF74B}"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Avoid chronology—we went to the field, we did this, etc. Think how you read a newspaper—do you always flip the page to the inside spread? Those first couple paragraphs are critical—set scene, but also get in your main message.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Notes – </a:t>
            </a:r>
          </a:p>
          <a:p>
            <a:r>
              <a:rPr lang="en-US" sz="1200" kern="1200" dirty="0" smtClean="0">
                <a:solidFill>
                  <a:schemeClr val="tx1"/>
                </a:solidFill>
                <a:latin typeface="+mn-lt"/>
                <a:ea typeface="+mn-ea"/>
                <a:cs typeface="+mn-cs"/>
              </a:rPr>
              <a:t>If</a:t>
            </a:r>
            <a:r>
              <a:rPr lang="en-US" sz="1200" kern="1200" baseline="0" dirty="0" smtClean="0">
                <a:solidFill>
                  <a:schemeClr val="tx1"/>
                </a:solidFill>
                <a:latin typeface="+mn-lt"/>
                <a:ea typeface="+mn-ea"/>
                <a:cs typeface="+mn-cs"/>
              </a:rPr>
              <a:t> you look at your quotes and you want to clarify one, or ask again—feel free to call back your source and say that you wanted to check—and clarify, but don’t have them write a quote for you (won’t sound real).</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About quotes—try to be as accurate as possible but don’t worry about little words like the, but, also..</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Don’t be afraid to ask  </a:t>
            </a:r>
            <a:r>
              <a:rPr lang="en-US" sz="1200" i="1" kern="1200" dirty="0" err="1" smtClean="0">
                <a:solidFill>
                  <a:schemeClr val="tx1"/>
                </a:solidFill>
                <a:latin typeface="+mn-lt"/>
                <a:ea typeface="+mn-ea"/>
                <a:cs typeface="+mn-cs"/>
              </a:rPr>
              <a:t>again..(during</a:t>
            </a:r>
            <a:r>
              <a:rPr lang="en-US" sz="1200" i="1" kern="1200" dirty="0" smtClean="0">
                <a:solidFill>
                  <a:schemeClr val="tx1"/>
                </a:solidFill>
                <a:latin typeface="+mn-lt"/>
                <a:ea typeface="+mn-ea"/>
                <a:cs typeface="+mn-cs"/>
              </a:rPr>
              <a:t> interview and for a call back).</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“Let me get this straight—I think you are saying…?”</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Afterwards, highlight the main points and quotes you might want to use.</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B46506A-5C51-3C44-85C4-C1FC015CF74B}"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Note- We can help you with the final look for sending too- you definitely need your name at the top, who it’s for, the date, and the word count. Put a suggested headline that conveys the story. Recognize the editor will put on their own headline, normally.</a:t>
            </a:r>
            <a:r>
              <a:rPr lang="en-US" sz="1200" i="1" kern="1200" baseline="0" dirty="0" smtClean="0">
                <a:solidFill>
                  <a:schemeClr val="tx1"/>
                </a:solidFill>
                <a:latin typeface="+mn-lt"/>
                <a:ea typeface="+mn-ea"/>
                <a:cs typeface="+mn-cs"/>
              </a:rPr>
              <a:t> Photo notes– check in with PAS, or others on size---usually 1 MB is plenty big enough, but always err on the side of higher resolution rather than lower. Make sure  you’ve included </a:t>
            </a:r>
            <a:r>
              <a:rPr lang="en-US" sz="1200" i="1" kern="1200" baseline="0" smtClean="0">
                <a:solidFill>
                  <a:schemeClr val="tx1"/>
                </a:solidFill>
                <a:latin typeface="+mn-lt"/>
                <a:ea typeface="+mn-ea"/>
                <a:cs typeface="+mn-cs"/>
              </a:rPr>
              <a:t>photo captions.</a:t>
            </a:r>
            <a:endParaRPr lang="en-US" sz="1200" kern="120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latin typeface="+mn-lt"/>
                <a:ea typeface="+mn-ea"/>
                <a:cs typeface="+mn-cs"/>
              </a:rPr>
              <a:t>Note: As Josh and Scott can tell you, your article will likely appear in more than one publication—multiplying the benefit. Why? That’s the great connection with NRCS PAS. They will likely put it up on their website, and then put it out in press release form and use personal contacts for more publications, including magazines. It works! Just ask Josh and Scott!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I’m not going to talk about this</a:t>
            </a:r>
            <a:r>
              <a:rPr lang="en-US" baseline="0" dirty="0" smtClean="0"/>
              <a:t> one here—just for your reference—feel free to copy it and start plugging in your info for a quick story.</a:t>
            </a:r>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i="1" kern="1200" dirty="0" smtClean="0">
                <a:solidFill>
                  <a:schemeClr val="tx1"/>
                </a:solidFill>
                <a:latin typeface="+mn-lt"/>
                <a:ea typeface="+mn-ea"/>
                <a:cs typeface="+mn-cs"/>
              </a:rPr>
              <a:t>This is the story Meghan </a:t>
            </a:r>
            <a:r>
              <a:rPr lang="en-US" sz="1200" i="1" kern="1200" dirty="0" err="1" smtClean="0">
                <a:solidFill>
                  <a:schemeClr val="tx1"/>
                </a:solidFill>
                <a:latin typeface="+mn-lt"/>
                <a:ea typeface="+mn-ea"/>
                <a:cs typeface="+mn-cs"/>
              </a:rPr>
              <a:t>Durbrow</a:t>
            </a:r>
            <a:r>
              <a:rPr lang="en-US" sz="1200" i="1" kern="1200" dirty="0" smtClean="0">
                <a:solidFill>
                  <a:schemeClr val="tx1"/>
                </a:solidFill>
                <a:latin typeface="+mn-lt"/>
                <a:ea typeface="+mn-ea"/>
                <a:cs typeface="+mn-cs"/>
              </a:rPr>
              <a:t> worked on with a newspaper reporter. She could share at some point the trials and tribulations—and there are things in this story that aren’t accurate. But give the reporter more time and another story and keep it going. It will get better. Recognize they rarely let you see the story ahead of time. So you have to just provide the key information—and if some of it should be in writing to them as a </a:t>
            </a:r>
            <a:r>
              <a:rPr lang="en-US" sz="1200" i="1" kern="1200" dirty="0" err="1" smtClean="0">
                <a:solidFill>
                  <a:schemeClr val="tx1"/>
                </a:solidFill>
                <a:latin typeface="+mn-lt"/>
                <a:ea typeface="+mn-ea"/>
                <a:cs typeface="+mn-cs"/>
              </a:rPr>
              <a:t>followup</a:t>
            </a:r>
            <a:r>
              <a:rPr lang="en-US" sz="1200" i="1" kern="1200" dirty="0" smtClean="0">
                <a:solidFill>
                  <a:schemeClr val="tx1"/>
                </a:solidFill>
                <a:latin typeface="+mn-lt"/>
                <a:ea typeface="+mn-ea"/>
                <a:cs typeface="+mn-cs"/>
              </a:rPr>
              <a:t>—do that—SGI main talking points.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46506A-5C51-3C44-85C4-C1FC015CF74B}"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DDB649-AFE7-0F4A-81D4-C8D5E0B602D7}" type="datetimeFigureOut">
              <a:rPr lang="en-US" smtClean="0"/>
              <a:pPr/>
              <a:t>5/14/13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DB649-AFE7-0F4A-81D4-C8D5E0B602D7}" type="datetimeFigureOut">
              <a:rPr lang="en-US" smtClean="0"/>
              <a:pPr/>
              <a:t>5/14/13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ADDB649-AFE7-0F4A-81D4-C8D5E0B602D7}" type="datetimeFigureOut">
              <a:rPr lang="en-US" smtClean="0"/>
              <a:pPr/>
              <a:t>5/14/13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ADDB649-AFE7-0F4A-81D4-C8D5E0B602D7}" type="datetimeFigureOut">
              <a:rPr lang="en-US" smtClean="0"/>
              <a:pPr/>
              <a:t>5/14/13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ADDB649-AFE7-0F4A-81D4-C8D5E0B602D7}" type="datetimeFigureOut">
              <a:rPr lang="en-US" smtClean="0"/>
              <a:pPr/>
              <a:t>5/14/13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ADDB649-AFE7-0F4A-81D4-C8D5E0B602D7}" type="datetimeFigureOut">
              <a:rPr lang="en-US" smtClean="0"/>
              <a:pPr/>
              <a:t>5/14/13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DDB649-AFE7-0F4A-81D4-C8D5E0B602D7}" type="datetimeFigureOut">
              <a:rPr lang="en-US" smtClean="0"/>
              <a:pPr/>
              <a:t>5/14/13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DDB649-AFE7-0F4A-81D4-C8D5E0B602D7}" type="datetimeFigureOut">
              <a:rPr lang="en-US" smtClean="0"/>
              <a:pPr/>
              <a:t>5/14/13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ADDB649-AFE7-0F4A-81D4-C8D5E0B602D7}" type="datetimeFigureOut">
              <a:rPr lang="en-US" smtClean="0"/>
              <a:pPr/>
              <a:t>5/14/13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DB649-AFE7-0F4A-81D4-C8D5E0B602D7}" type="datetimeFigureOut">
              <a:rPr lang="en-US" smtClean="0"/>
              <a:pPr/>
              <a:t>5/14/13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ADDB649-AFE7-0F4A-81D4-C8D5E0B602D7}" type="datetimeFigureOut">
              <a:rPr lang="en-US" smtClean="0"/>
              <a:pPr/>
              <a:t>5/14/13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6CB7E6-5A2D-1444-ACCC-40EF12A475D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DDB649-AFE7-0F4A-81D4-C8D5E0B602D7}" type="datetimeFigureOut">
              <a:rPr lang="en-US" smtClean="0"/>
              <a:pPr/>
              <a:t>5/14/13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6CB7E6-5A2D-1444-ACCC-40EF12A475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0.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jpeg"/></Relationships>
</file>

<file path=ppt/slides/_rels/slide26.xml.rels><?xml version="1.0" encoding="UTF-8" standalone="yes"?>
<Relationships xmlns="http://schemas.openxmlformats.org/package/2006/relationships"><Relationship Id="rId3" Type="http://schemas.openxmlformats.org/officeDocument/2006/relationships/hyperlink" Target="mailto:info@sagegrouseinitiative.com" TargetMode="External"/><Relationship Id="rId4" Type="http://schemas.openxmlformats.org/officeDocument/2006/relationships/hyperlink" Target="mailto:deborahwaite.richie@gmail.com" TargetMode="External"/><Relationship Id="rId1" Type="http://schemas.openxmlformats.org/officeDocument/2006/relationships/slideLayout" Target="../slideLayouts/slideLayout2.xml"/><Relationship Id="rId2"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0"/>
            <a:ext cx="8305800" cy="3600451"/>
          </a:xfrm>
        </p:spPr>
        <p:txBody>
          <a:bodyPr>
            <a:noAutofit/>
          </a:bodyPr>
          <a:lstStyle/>
          <a:p>
            <a:r>
              <a:rPr lang="en-US" sz="5400" dirty="0" smtClean="0">
                <a:solidFill>
                  <a:schemeClr val="bg1"/>
                </a:solidFill>
              </a:rPr>
              <a:t>How to Write a Great Success Story</a:t>
            </a:r>
            <a:endParaRPr lang="en-US" sz="5400" dirty="0">
              <a:solidFill>
                <a:schemeClr val="bg1"/>
              </a:solidFill>
            </a:endParaRPr>
          </a:p>
        </p:txBody>
      </p:sp>
      <p:sp>
        <p:nvSpPr>
          <p:cNvPr id="3" name="Subtitle 2"/>
          <p:cNvSpPr>
            <a:spLocks noGrp="1"/>
          </p:cNvSpPr>
          <p:nvPr>
            <p:ph type="subTitle" idx="1"/>
          </p:nvPr>
        </p:nvSpPr>
        <p:spPr>
          <a:xfrm>
            <a:off x="4800600" y="5257800"/>
            <a:ext cx="4343400" cy="1600200"/>
          </a:xfrm>
        </p:spPr>
        <p:txBody>
          <a:bodyPr>
            <a:normAutofit/>
          </a:bodyPr>
          <a:lstStyle/>
          <a:p>
            <a:pPr algn="l"/>
            <a:r>
              <a:rPr lang="en-US" sz="2400" dirty="0" smtClean="0">
                <a:solidFill>
                  <a:srgbClr val="FFFFFF"/>
                </a:solidFill>
              </a:rPr>
              <a:t>By Deborah Richie</a:t>
            </a:r>
          </a:p>
          <a:p>
            <a:pPr algn="l"/>
            <a:r>
              <a:rPr lang="en-US" sz="2400" dirty="0" smtClean="0">
                <a:solidFill>
                  <a:srgbClr val="FFFFFF"/>
                </a:solidFill>
              </a:rPr>
              <a:t> SGI Communications Lead</a:t>
            </a:r>
          </a:p>
          <a:p>
            <a:pPr algn="l"/>
            <a:r>
              <a:rPr lang="en-US" sz="2400" dirty="0" err="1" smtClean="0">
                <a:solidFill>
                  <a:srgbClr val="FFFFFF"/>
                </a:solidFill>
              </a:rPr>
              <a:t>info@sagegrouseinitiative.com</a:t>
            </a:r>
            <a:endParaRPr lang="en-US" sz="2400" dirty="0">
              <a:solidFill>
                <a:srgbClr val="FFFFFF"/>
              </a:solidFill>
            </a:endParaRPr>
          </a:p>
        </p:txBody>
      </p:sp>
      <p:pic>
        <p:nvPicPr>
          <p:cNvPr id="4" name="Picture 3" descr="SGIlogo.jpg"/>
          <p:cNvPicPr>
            <a:picLocks noChangeAspect="1"/>
          </p:cNvPicPr>
          <p:nvPr/>
        </p:nvPicPr>
        <p:blipFill>
          <a:blip r:embed="rId3"/>
          <a:stretch>
            <a:fillRect/>
          </a:stretch>
        </p:blipFill>
        <p:spPr>
          <a:xfrm>
            <a:off x="0" y="5410200"/>
            <a:ext cx="1824228" cy="1447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b="1" dirty="0" smtClean="0">
                <a:solidFill>
                  <a:schemeClr val="bg1"/>
                </a:solidFill>
              </a:rPr>
              <a:t>5 Easy Steps for </a:t>
            </a:r>
            <a:r>
              <a:rPr lang="en-US" b="1" i="1" dirty="0" smtClean="0">
                <a:solidFill>
                  <a:schemeClr val="bg1"/>
                </a:solidFill>
              </a:rPr>
              <a:t>Your</a:t>
            </a:r>
            <a:r>
              <a:rPr lang="en-US" b="1" dirty="0" smtClean="0">
                <a:solidFill>
                  <a:schemeClr val="bg1"/>
                </a:solidFill>
              </a:rPr>
              <a:t> Success</a:t>
            </a:r>
            <a:r>
              <a:rPr lang="en-US" dirty="0" smtClean="0"/>
              <a:t/>
            </a:r>
            <a:br>
              <a:rPr lang="en-US" dirty="0" smtClean="0"/>
            </a:br>
            <a:endParaRPr lang="en-US" dirty="0"/>
          </a:p>
        </p:txBody>
      </p:sp>
      <p:sp>
        <p:nvSpPr>
          <p:cNvPr id="3" name="Content Placeholder 2"/>
          <p:cNvSpPr>
            <a:spLocks noGrp="1"/>
          </p:cNvSpPr>
          <p:nvPr>
            <p:ph idx="1"/>
          </p:nvPr>
        </p:nvSpPr>
        <p:spPr>
          <a:xfrm>
            <a:off x="457200" y="1143000"/>
            <a:ext cx="8229600" cy="3886201"/>
          </a:xfrm>
        </p:spPr>
        <p:txBody>
          <a:bodyPr>
            <a:normAutofit/>
          </a:bodyPr>
          <a:lstStyle/>
          <a:p>
            <a:pPr>
              <a:buNone/>
            </a:pPr>
            <a:r>
              <a:rPr lang="en-US" dirty="0" smtClean="0"/>
              <a:t> </a:t>
            </a:r>
          </a:p>
          <a:p>
            <a:pPr marL="514350" lvl="0" indent="-514350">
              <a:buFont typeface="+mj-lt"/>
              <a:buAutoNum type="arabicPeriod"/>
            </a:pPr>
            <a:r>
              <a:rPr lang="en-US" dirty="0" smtClean="0"/>
              <a:t>Choose your Story</a:t>
            </a:r>
          </a:p>
          <a:p>
            <a:pPr marL="514350" lvl="0" indent="-514350">
              <a:buFont typeface="+mj-lt"/>
              <a:buAutoNum type="arabicPeriod"/>
            </a:pPr>
            <a:r>
              <a:rPr lang="en-US" dirty="0" smtClean="0"/>
              <a:t>Pitch your idea for publication</a:t>
            </a:r>
          </a:p>
          <a:p>
            <a:pPr marL="514350" lvl="0" indent="-514350">
              <a:buFont typeface="+mj-lt"/>
              <a:buAutoNum type="arabicPeriod"/>
            </a:pPr>
            <a:r>
              <a:rPr lang="en-US" dirty="0" smtClean="0"/>
              <a:t>Do the Research  </a:t>
            </a:r>
          </a:p>
          <a:p>
            <a:pPr marL="514350" lvl="0" indent="-514350">
              <a:buFont typeface="+mj-lt"/>
              <a:buAutoNum type="arabicPeriod"/>
            </a:pPr>
            <a:r>
              <a:rPr lang="en-US" dirty="0" smtClean="0"/>
              <a:t>Write the First Draft</a:t>
            </a:r>
          </a:p>
          <a:p>
            <a:pPr marL="514350" lvl="0" indent="-514350">
              <a:buFont typeface="+mj-lt"/>
              <a:buAutoNum type="arabicPeriod"/>
            </a:pPr>
            <a:r>
              <a:rPr lang="en-US" dirty="0" smtClean="0"/>
              <a:t>Finalize &amp; Send it Off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FFFFFF"/>
                </a:solidFill>
              </a:rPr>
              <a:t>Step One: Choose Your Story</a:t>
            </a:r>
            <a:endParaRPr lang="en-US" dirty="0">
              <a:solidFill>
                <a:srgbClr val="FFFFFF"/>
              </a:solidFill>
            </a:endParaRPr>
          </a:p>
        </p:txBody>
      </p:sp>
      <p:sp>
        <p:nvSpPr>
          <p:cNvPr id="3" name="Content Placeholder 2"/>
          <p:cNvSpPr>
            <a:spLocks noGrp="1"/>
          </p:cNvSpPr>
          <p:nvPr>
            <p:ph idx="1"/>
          </p:nvPr>
        </p:nvSpPr>
        <p:spPr/>
        <p:txBody>
          <a:bodyPr/>
          <a:lstStyle/>
          <a:p>
            <a:r>
              <a:rPr lang="en-US" b="1" dirty="0" smtClean="0"/>
              <a:t>First: Identify your audience</a:t>
            </a:r>
            <a:r>
              <a:rPr lang="en-US" dirty="0" smtClean="0"/>
              <a:t> </a:t>
            </a:r>
          </a:p>
          <a:p>
            <a:pPr>
              <a:buNone/>
            </a:pPr>
            <a:endParaRPr lang="en-US" dirty="0" smtClean="0"/>
          </a:p>
          <a:p>
            <a:pPr>
              <a:buNone/>
            </a:pPr>
            <a:endParaRPr lang="en-US" dirty="0"/>
          </a:p>
        </p:txBody>
      </p:sp>
      <p:pic>
        <p:nvPicPr>
          <p:cNvPr id="5" name="Picture 4" descr="conniebusdriver.jpg"/>
          <p:cNvPicPr>
            <a:picLocks noChangeAspect="1"/>
          </p:cNvPicPr>
          <p:nvPr/>
        </p:nvPicPr>
        <p:blipFill>
          <a:blip r:embed="rId3"/>
          <a:stretch>
            <a:fillRect/>
          </a:stretch>
        </p:blipFill>
        <p:spPr>
          <a:xfrm>
            <a:off x="1" y="2971800"/>
            <a:ext cx="5531764" cy="3513535"/>
          </a:xfrm>
          <a:prstGeom prst="rect">
            <a:avLst/>
          </a:prstGeom>
        </p:spPr>
      </p:pic>
      <p:pic>
        <p:nvPicPr>
          <p:cNvPr id="6" name="Picture 5" descr="billschiss3.jpg"/>
          <p:cNvPicPr>
            <a:picLocks noChangeAspect="1"/>
          </p:cNvPicPr>
          <p:nvPr/>
        </p:nvPicPr>
        <p:blipFill>
          <a:blip r:embed="rId4"/>
          <a:stretch>
            <a:fillRect/>
          </a:stretch>
        </p:blipFill>
        <p:spPr>
          <a:xfrm>
            <a:off x="5029200" y="2590800"/>
            <a:ext cx="3901440" cy="258470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lstStyle/>
          <a:p>
            <a:r>
              <a:rPr lang="en-US" b="1" dirty="0" smtClean="0">
                <a:solidFill>
                  <a:srgbClr val="FFFFFF"/>
                </a:solidFill>
              </a:rPr>
              <a:t>Make It Personal </a:t>
            </a:r>
            <a:endParaRPr lang="en-US" dirty="0">
              <a:solidFill>
                <a:srgbClr val="FFFFFF"/>
              </a:solidFill>
            </a:endParaRPr>
          </a:p>
        </p:txBody>
      </p:sp>
      <p:sp>
        <p:nvSpPr>
          <p:cNvPr id="3" name="Content Placeholder 2"/>
          <p:cNvSpPr>
            <a:spLocks noGrp="1"/>
          </p:cNvSpPr>
          <p:nvPr>
            <p:ph idx="1"/>
          </p:nvPr>
        </p:nvSpPr>
        <p:spPr>
          <a:xfrm>
            <a:off x="6096000" y="2133600"/>
            <a:ext cx="2590800" cy="4144963"/>
          </a:xfrm>
        </p:spPr>
        <p:txBody>
          <a:bodyPr/>
          <a:lstStyle/>
          <a:p>
            <a:pPr>
              <a:buNone/>
            </a:pPr>
            <a:r>
              <a:rPr lang="en-US" b="1" dirty="0" smtClean="0"/>
              <a:t>Focus on </a:t>
            </a:r>
          </a:p>
          <a:p>
            <a:pPr>
              <a:buNone/>
            </a:pPr>
            <a:r>
              <a:rPr lang="en-US" b="1" dirty="0" smtClean="0"/>
              <a:t>Local ranchers</a:t>
            </a:r>
          </a:p>
          <a:p>
            <a:pPr>
              <a:buNone/>
            </a:pPr>
            <a:r>
              <a:rPr lang="en-US" b="1" dirty="0" smtClean="0"/>
              <a:t>or other SGI partners to</a:t>
            </a:r>
          </a:p>
          <a:p>
            <a:pPr>
              <a:buNone/>
            </a:pPr>
            <a:r>
              <a:rPr lang="en-US" b="1" dirty="0" smtClean="0"/>
              <a:t>Tell the big</a:t>
            </a:r>
          </a:p>
          <a:p>
            <a:pPr>
              <a:buNone/>
            </a:pPr>
            <a:r>
              <a:rPr lang="en-US" b="1" dirty="0" smtClean="0"/>
              <a:t>Story.</a:t>
            </a:r>
          </a:p>
          <a:p>
            <a:pPr>
              <a:buNone/>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Sage Grouse- one sexy subject</a:t>
            </a:r>
            <a:r>
              <a:rPr lang="en-US" dirty="0" smtClean="0">
                <a:solidFill>
                  <a:srgbClr val="FFFFFF"/>
                </a:solidFill>
              </a:rPr>
              <a:t>!</a:t>
            </a:r>
            <a:endParaRPr lang="en-US" dirty="0">
              <a:solidFill>
                <a:srgbClr val="FFFFFF"/>
              </a:solidFill>
            </a:endParaRPr>
          </a:p>
        </p:txBody>
      </p:sp>
      <p:sp>
        <p:nvSpPr>
          <p:cNvPr id="3" name="Content Placeholder 2"/>
          <p:cNvSpPr>
            <a:spLocks noGrp="1"/>
          </p:cNvSpPr>
          <p:nvPr>
            <p:ph idx="1"/>
          </p:nvPr>
        </p:nvSpPr>
        <p:spPr>
          <a:xfrm>
            <a:off x="5257800" y="1600200"/>
            <a:ext cx="3429000" cy="4525963"/>
          </a:xfrm>
        </p:spPr>
        <p:txBody>
          <a:bodyPr/>
          <a:lstStyle/>
          <a:p>
            <a:r>
              <a:rPr lang="en-US" b="1" dirty="0" smtClean="0"/>
              <a:t>Be confident!</a:t>
            </a:r>
          </a:p>
          <a:p>
            <a:r>
              <a:rPr lang="en-US" b="1" dirty="0" smtClean="0"/>
              <a:t>You have a very cool bird to feature!</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Plus Other Amazing Wildlife</a:t>
            </a:r>
            <a:endParaRPr lang="en-US" b="1" dirty="0">
              <a:solidFill>
                <a:srgbClr val="FFFFFF"/>
              </a:solidFill>
            </a:endParaRPr>
          </a:p>
        </p:txBody>
      </p:sp>
      <p:sp>
        <p:nvSpPr>
          <p:cNvPr id="3" name="Content Placeholder 2"/>
          <p:cNvSpPr>
            <a:spLocks noGrp="1"/>
          </p:cNvSpPr>
          <p:nvPr>
            <p:ph idx="1"/>
          </p:nvPr>
        </p:nvSpPr>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solidFill>
                  <a:srgbClr val="FFFFFF"/>
                </a:solidFill>
              </a:rPr>
              <a:t>What’s the News?</a:t>
            </a:r>
            <a:endParaRPr lang="en-US" b="1" dirty="0">
              <a:solidFill>
                <a:srgbClr val="FFFFFF"/>
              </a:solidFill>
            </a:endParaRPr>
          </a:p>
        </p:txBody>
      </p:sp>
      <p:sp>
        <p:nvSpPr>
          <p:cNvPr id="3" name="Content Placeholder 2"/>
          <p:cNvSpPr>
            <a:spLocks noGrp="1"/>
          </p:cNvSpPr>
          <p:nvPr>
            <p:ph idx="1"/>
          </p:nvPr>
        </p:nvSpPr>
        <p:spPr/>
        <p:txBody>
          <a:bodyPr/>
          <a:lstStyle/>
          <a:p>
            <a:r>
              <a:rPr lang="en-US" b="1" dirty="0" smtClean="0"/>
              <a:t>Ex. Fence markers prevent grouse collisions</a:t>
            </a:r>
          </a:p>
          <a:p>
            <a:r>
              <a:rPr lang="en-US" b="1" dirty="0" smtClean="0"/>
              <a:t>Now, find the hook</a:t>
            </a:r>
          </a:p>
          <a:p>
            <a:pPr>
              <a:buNone/>
            </a:pPr>
            <a:endParaRPr lang="en-US" b="1" dirty="0" smtClean="0"/>
          </a:p>
          <a:p>
            <a:pPr>
              <a:buNone/>
            </a:pPr>
            <a:r>
              <a:rPr lang="en-US" sz="1600" i="1" dirty="0" smtClean="0"/>
              <a:t>“I was headed out in the field</a:t>
            </a:r>
          </a:p>
          <a:p>
            <a:pPr>
              <a:buNone/>
            </a:pPr>
            <a:r>
              <a:rPr lang="en-US" sz="1600" i="1" dirty="0" smtClean="0"/>
              <a:t> and the sage grouse took off and headed </a:t>
            </a:r>
          </a:p>
          <a:p>
            <a:pPr>
              <a:buNone/>
            </a:pPr>
            <a:r>
              <a:rPr lang="en-US" sz="1600" i="1" dirty="0" smtClean="0"/>
              <a:t>right for that fence, but sure enough,</a:t>
            </a:r>
          </a:p>
          <a:p>
            <a:pPr>
              <a:buNone/>
            </a:pPr>
            <a:r>
              <a:rPr lang="en-US" sz="1600" i="1" dirty="0" smtClean="0"/>
              <a:t> at the last minute they went up and over</a:t>
            </a:r>
          </a:p>
          <a:p>
            <a:pPr>
              <a:buNone/>
            </a:pPr>
            <a:r>
              <a:rPr lang="en-US" sz="1600" i="1" dirty="0" smtClean="0"/>
              <a:t> those markers!” </a:t>
            </a:r>
          </a:p>
          <a:p>
            <a:pPr>
              <a:buFontTx/>
              <a:buChar char="-"/>
            </a:pPr>
            <a:r>
              <a:rPr lang="en-US" sz="1600" i="1" dirty="0" smtClean="0"/>
              <a:t>Don Phillips</a:t>
            </a:r>
          </a:p>
          <a:p>
            <a:pPr>
              <a:buFontTx/>
              <a:buChar char="-"/>
            </a:pPr>
            <a:endParaRPr lang="en-US" sz="1600" b="1" i="1" dirty="0"/>
          </a:p>
        </p:txBody>
      </p:sp>
      <p:pic>
        <p:nvPicPr>
          <p:cNvPr id="4" name="Picture 3" descr="fencemarkingcloseup-CM.jpg"/>
          <p:cNvPicPr>
            <a:picLocks noChangeAspect="1"/>
          </p:cNvPicPr>
          <p:nvPr/>
        </p:nvPicPr>
        <p:blipFill>
          <a:blip r:embed="rId3"/>
          <a:stretch>
            <a:fillRect/>
          </a:stretch>
        </p:blipFill>
        <p:spPr>
          <a:xfrm>
            <a:off x="4419600" y="2590800"/>
            <a:ext cx="4724400" cy="3890962"/>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Step 2: Pitch (not ditch!) Your Idea</a:t>
            </a:r>
            <a:endParaRPr lang="en-US" b="1" dirty="0">
              <a:solidFill>
                <a:schemeClr val="bg1"/>
              </a:solidFill>
            </a:endParaRPr>
          </a:p>
        </p:txBody>
      </p:sp>
      <p:sp>
        <p:nvSpPr>
          <p:cNvPr id="3" name="Content Placeholder 2"/>
          <p:cNvSpPr>
            <a:spLocks noGrp="1"/>
          </p:cNvSpPr>
          <p:nvPr>
            <p:ph idx="1"/>
          </p:nvPr>
        </p:nvSpPr>
        <p:spPr/>
        <p:txBody>
          <a:bodyPr/>
          <a:lstStyle/>
          <a:p>
            <a:r>
              <a:rPr lang="en-US" b="1" dirty="0" smtClean="0"/>
              <a:t>Jot down</a:t>
            </a:r>
            <a:r>
              <a:rPr lang="en-US" dirty="0" smtClean="0"/>
              <a:t>: the news, the hook, the approach (person or people featured).</a:t>
            </a:r>
          </a:p>
          <a:p>
            <a:r>
              <a:rPr lang="en-US" b="1" dirty="0" smtClean="0"/>
              <a:t>Share internally first </a:t>
            </a:r>
            <a:r>
              <a:rPr lang="en-US" dirty="0" smtClean="0"/>
              <a:t>with NRCS PAS for your state  &amp; Deborah of SGI.</a:t>
            </a:r>
          </a:p>
          <a:p>
            <a:r>
              <a:rPr lang="en-US" b="1" dirty="0" smtClean="0"/>
              <a:t>Contact</a:t>
            </a:r>
            <a:r>
              <a:rPr lang="en-US" dirty="0" smtClean="0"/>
              <a:t> your local </a:t>
            </a:r>
          </a:p>
          <a:p>
            <a:pPr>
              <a:buNone/>
            </a:pPr>
            <a:r>
              <a:rPr lang="en-US" dirty="0" smtClean="0"/>
              <a:t>	newspaper.</a:t>
            </a:r>
          </a:p>
          <a:p>
            <a:endParaRPr lang="en-US" dirty="0"/>
          </a:p>
        </p:txBody>
      </p:sp>
      <p:pic>
        <p:nvPicPr>
          <p:cNvPr id="4" name="Picture 3" descr="willyhagge.jpg"/>
          <p:cNvPicPr>
            <a:picLocks noChangeAspect="1"/>
          </p:cNvPicPr>
          <p:nvPr/>
        </p:nvPicPr>
        <p:blipFill>
          <a:blip r:embed="rId3"/>
          <a:stretch>
            <a:fillRect/>
          </a:stretch>
        </p:blipFill>
        <p:spPr>
          <a:xfrm>
            <a:off x="5029200" y="3382963"/>
            <a:ext cx="3657600" cy="2743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Pitch (Query) Example</a:t>
            </a:r>
            <a:endParaRPr lang="en-US" b="1" dirty="0">
              <a:solidFill>
                <a:srgbClr val="FFFFFF"/>
              </a:solidFill>
            </a:endParaRPr>
          </a:p>
        </p:txBody>
      </p:sp>
      <p:sp>
        <p:nvSpPr>
          <p:cNvPr id="3" name="Content Placeholder 2"/>
          <p:cNvSpPr>
            <a:spLocks noGrp="1"/>
          </p:cNvSpPr>
          <p:nvPr>
            <p:ph idx="1"/>
          </p:nvPr>
        </p:nvSpPr>
        <p:spPr/>
        <p:txBody>
          <a:bodyPr>
            <a:normAutofit fontScale="40000" lnSpcReduction="20000"/>
          </a:bodyPr>
          <a:lstStyle/>
          <a:p>
            <a:pPr>
              <a:buNone/>
            </a:pPr>
            <a:r>
              <a:rPr lang="en-US" dirty="0" smtClean="0"/>
              <a:t>For Western Livestock Journal:</a:t>
            </a:r>
          </a:p>
          <a:p>
            <a:pPr>
              <a:buNone/>
            </a:pPr>
            <a:r>
              <a:rPr lang="en-US" b="1" dirty="0" smtClean="0"/>
              <a:t>Deborah Richie, Sage Grouse Initiative communications outreach,: </a:t>
            </a:r>
            <a:r>
              <a:rPr lang="en-US" b="1" dirty="0" err="1" smtClean="0"/>
              <a:t>Deborahwaite.richie@gmail.com</a:t>
            </a:r>
            <a:endParaRPr lang="en-US" dirty="0" smtClean="0"/>
          </a:p>
          <a:p>
            <a:pPr>
              <a:buNone/>
            </a:pPr>
            <a:r>
              <a:rPr lang="en-US" b="1" dirty="0" smtClean="0"/>
              <a:t>Story Proposal</a:t>
            </a:r>
            <a:endParaRPr lang="en-US" dirty="0" smtClean="0"/>
          </a:p>
          <a:p>
            <a:pPr>
              <a:buNone/>
            </a:pPr>
            <a:r>
              <a:rPr lang="en-US" b="1" dirty="0" smtClean="0"/>
              <a:t> </a:t>
            </a:r>
            <a:endParaRPr lang="en-US" dirty="0" smtClean="0"/>
          </a:p>
          <a:p>
            <a:pPr>
              <a:buNone/>
            </a:pPr>
            <a:r>
              <a:rPr lang="en-US" b="1" dirty="0" smtClean="0"/>
              <a:t>In their Own Words:</a:t>
            </a:r>
            <a:endParaRPr lang="en-US" dirty="0" smtClean="0"/>
          </a:p>
          <a:p>
            <a:pPr>
              <a:buNone/>
            </a:pPr>
            <a:r>
              <a:rPr lang="en-US" b="1" dirty="0" smtClean="0"/>
              <a:t>Ranchers speak up about the Sage Grouse Initiative</a:t>
            </a:r>
            <a:endParaRPr lang="en-US" dirty="0" smtClean="0"/>
          </a:p>
          <a:p>
            <a:pPr indent="0">
              <a:buNone/>
            </a:pPr>
            <a:r>
              <a:rPr lang="en-US" dirty="0" smtClean="0"/>
              <a:t>Tule Lake and Alturas area California ranchers Mike Byrne, Ray Ackley, and Willy </a:t>
            </a:r>
            <a:r>
              <a:rPr lang="en-US" dirty="0" err="1" smtClean="0"/>
              <a:t>Hagge</a:t>
            </a:r>
            <a:r>
              <a:rPr lang="en-US" dirty="0" smtClean="0"/>
              <a:t> are voluntary participants in the Sage Grouse Initiative, receiving federal financial assistance to remove encroaching conifers that threaten both their ranching livelihood and sage grouse survival. All of them want to make sure they take positive action to prevent an endangered species listing.</a:t>
            </a:r>
          </a:p>
          <a:p>
            <a:pPr indent="0">
              <a:buNone/>
            </a:pPr>
            <a:r>
              <a:rPr lang="en-US" dirty="0" smtClean="0"/>
              <a:t> </a:t>
            </a:r>
          </a:p>
          <a:p>
            <a:pPr indent="0">
              <a:buNone/>
            </a:pPr>
            <a:r>
              <a:rPr lang="en-US" dirty="0" smtClean="0"/>
              <a:t>I interviewed the three longtime ranchers by </a:t>
            </a:r>
            <a:r>
              <a:rPr lang="en-US" dirty="0" err="1" smtClean="0"/>
              <a:t>Skype</a:t>
            </a:r>
            <a:r>
              <a:rPr lang="en-US" dirty="0" smtClean="0"/>
              <a:t> this spring and on June 16, 17, and 18 I will head out into the field to see exactly what they are talking about on the ground.  I’ll get their perspective on the challenges, the rewards, and their views of the lands they know like the back of their hands.</a:t>
            </a:r>
          </a:p>
          <a:p>
            <a:pPr indent="0">
              <a:buNone/>
            </a:pPr>
            <a:r>
              <a:rPr lang="en-US" dirty="0" smtClean="0"/>
              <a:t> </a:t>
            </a:r>
          </a:p>
          <a:p>
            <a:pPr indent="0">
              <a:buNone/>
            </a:pPr>
            <a:r>
              <a:rPr lang="en-US" dirty="0" smtClean="0"/>
              <a:t>I’d like to capture their views of sage grouse, their long history with their ranches, and the Sage Grouse Initiative ( SGI dates to 2010 and funding comes from the Farm Bill—see </a:t>
            </a:r>
            <a:r>
              <a:rPr lang="en-US" dirty="0" err="1" smtClean="0"/>
              <a:t>www.sagegrouseinitiative.com</a:t>
            </a:r>
            <a:r>
              <a:rPr lang="en-US" dirty="0" smtClean="0"/>
              <a:t>)  aimed at achieving wildlife conservation through sustainable ranching. I’ll be taking photos on the trip, gathering up firsthand impressions, jotting notes, and capturing the Sage Grouse Initiative on the ground. As a longtime professional journalist, I’ll take an objective look at the program and play a large role of the listener to ranchers – to find out about their challenges, what it’s like to run a ranch every day and make ends meet, and to get a clear picture of how SGI is working for them. </a:t>
            </a:r>
          </a:p>
          <a:p>
            <a:pPr indent="0">
              <a:buNone/>
            </a:pPr>
            <a:r>
              <a:rPr lang="en-US" dirty="0" smtClean="0"/>
              <a:t> </a:t>
            </a:r>
          </a:p>
          <a:p>
            <a:pPr indent="0">
              <a:buNone/>
            </a:pPr>
            <a:r>
              <a:rPr lang="en-US" dirty="0" smtClean="0"/>
              <a:t>I look forward to discussing the upcoming trip . Thanks for your consideration of this article.</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Step Three: Do the Research</a:t>
            </a:r>
            <a:endParaRPr lang="en-US" b="1" dirty="0"/>
          </a:p>
        </p:txBody>
      </p:sp>
      <p:sp>
        <p:nvSpPr>
          <p:cNvPr id="3" name="Content Placeholder 2"/>
          <p:cNvSpPr>
            <a:spLocks noGrp="1"/>
          </p:cNvSpPr>
          <p:nvPr>
            <p:ph idx="1"/>
          </p:nvPr>
        </p:nvSpPr>
        <p:spPr/>
        <p:txBody>
          <a:bodyPr/>
          <a:lstStyle/>
          <a:p>
            <a:r>
              <a:rPr lang="en-US" b="1" dirty="0" smtClean="0"/>
              <a:t>Plan your field visit &amp; interview</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What to Bring?</a:t>
            </a:r>
            <a:endParaRPr lang="en-US" b="1" dirty="0">
              <a:solidFill>
                <a:srgbClr val="FFFFFF"/>
              </a:solidFill>
            </a:endParaRPr>
          </a:p>
        </p:txBody>
      </p:sp>
      <p:sp>
        <p:nvSpPr>
          <p:cNvPr id="3" name="Content Placeholder 2"/>
          <p:cNvSpPr>
            <a:spLocks noGrp="1"/>
          </p:cNvSpPr>
          <p:nvPr>
            <p:ph idx="1"/>
          </p:nvPr>
        </p:nvSpPr>
        <p:spPr/>
        <p:txBody>
          <a:bodyPr/>
          <a:lstStyle/>
          <a:p>
            <a:r>
              <a:rPr lang="en-US" b="1" dirty="0" smtClean="0"/>
              <a:t>Notepad &amp; </a:t>
            </a:r>
            <a:r>
              <a:rPr lang="en-US" b="1" dirty="0" err="1" smtClean="0"/>
              <a:t>pen(s</a:t>
            </a:r>
            <a:r>
              <a:rPr lang="en-US" b="1" dirty="0" smtClean="0"/>
              <a:t>), &amp; maybe a </a:t>
            </a:r>
          </a:p>
          <a:p>
            <a:r>
              <a:rPr lang="en-US" b="1" dirty="0" smtClean="0"/>
              <a:t>digital voice recorder</a:t>
            </a:r>
          </a:p>
          <a:p>
            <a:pPr>
              <a:buNone/>
            </a:pPr>
            <a:endParaRPr lang="en-US" b="1" dirty="0" smtClean="0"/>
          </a:p>
          <a:p>
            <a:r>
              <a:rPr lang="en-US" b="1" dirty="0" smtClean="0"/>
              <a:t>Camera (with video)</a:t>
            </a:r>
          </a:p>
          <a:p>
            <a:pPr>
              <a:buNone/>
            </a:pPr>
            <a:endParaRPr lang="en-US" b="1" dirty="0" smtClean="0"/>
          </a:p>
          <a:p>
            <a:r>
              <a:rPr lang="en-US" b="1" dirty="0" smtClean="0"/>
              <a:t>List of key questions</a:t>
            </a:r>
          </a:p>
          <a:p>
            <a:r>
              <a:rPr lang="en-US" b="1" dirty="0" smtClean="0"/>
              <a:t> &amp; reminder notes</a:t>
            </a:r>
          </a:p>
        </p:txBody>
      </p:sp>
      <p:pic>
        <p:nvPicPr>
          <p:cNvPr id="5" name="Picture 4" descr="images-2.jpeg"/>
          <p:cNvPicPr>
            <a:picLocks noChangeAspect="1"/>
          </p:cNvPicPr>
          <p:nvPr/>
        </p:nvPicPr>
        <p:blipFill>
          <a:blip r:embed="rId3"/>
          <a:stretch>
            <a:fillRect/>
          </a:stretch>
        </p:blipFill>
        <p:spPr>
          <a:xfrm>
            <a:off x="5607333" y="2133600"/>
            <a:ext cx="1326867" cy="1295400"/>
          </a:xfrm>
          <a:prstGeom prst="rect">
            <a:avLst/>
          </a:prstGeom>
        </p:spPr>
      </p:pic>
      <p:pic>
        <p:nvPicPr>
          <p:cNvPr id="6" name="Picture 5" descr="images-1.jpeg"/>
          <p:cNvPicPr>
            <a:picLocks noChangeAspect="1"/>
          </p:cNvPicPr>
          <p:nvPr/>
        </p:nvPicPr>
        <p:blipFill>
          <a:blip r:embed="rId4"/>
          <a:stretch>
            <a:fillRect/>
          </a:stretch>
        </p:blipFill>
        <p:spPr>
          <a:xfrm>
            <a:off x="6934200" y="3886200"/>
            <a:ext cx="1326866" cy="1066800"/>
          </a:xfrm>
          <a:prstGeom prst="rect">
            <a:avLst/>
          </a:prstGeom>
        </p:spPr>
      </p:pic>
      <p:pic>
        <p:nvPicPr>
          <p:cNvPr id="7" name="Picture 6" descr="images-3.jpeg"/>
          <p:cNvPicPr>
            <a:picLocks noChangeAspect="1"/>
          </p:cNvPicPr>
          <p:nvPr/>
        </p:nvPicPr>
        <p:blipFill>
          <a:blip r:embed="rId5"/>
          <a:stretch>
            <a:fillRect/>
          </a:stretch>
        </p:blipFill>
        <p:spPr>
          <a:xfrm>
            <a:off x="4343400" y="4191000"/>
            <a:ext cx="1905000" cy="2543273"/>
          </a:xfrm>
          <a:prstGeom prst="rect">
            <a:avLst/>
          </a:prstGeom>
        </p:spPr>
      </p:pic>
      <p:pic>
        <p:nvPicPr>
          <p:cNvPr id="8" name="Picture 7" descr="images-4.jpeg"/>
          <p:cNvPicPr>
            <a:picLocks noChangeAspect="1"/>
          </p:cNvPicPr>
          <p:nvPr/>
        </p:nvPicPr>
        <p:blipFill>
          <a:blip r:embed="rId6"/>
          <a:stretch>
            <a:fillRect/>
          </a:stretch>
        </p:blipFill>
        <p:spPr>
          <a:xfrm>
            <a:off x="6940266" y="2133600"/>
            <a:ext cx="1320800" cy="129540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Interview Tips</a:t>
            </a:r>
            <a:endParaRPr lang="en-US" b="1" dirty="0">
              <a:solidFill>
                <a:srgbClr val="FFFFFF"/>
              </a:solidFill>
            </a:endParaRPr>
          </a:p>
        </p:txBody>
      </p:sp>
      <p:pic>
        <p:nvPicPr>
          <p:cNvPr id="4" name="Content Placeholder 3" descr="kitchentabletalk.jpg"/>
          <p:cNvPicPr>
            <a:picLocks noGrp="1" noChangeAspect="1"/>
          </p:cNvPicPr>
          <p:nvPr>
            <p:ph idx="1"/>
          </p:nvPr>
        </p:nvPicPr>
        <p:blipFill>
          <a:blip r:embed="rId3"/>
          <a:srcRect l="-18187" r="-18187"/>
          <a:stretch>
            <a:fillRect/>
          </a:stretch>
        </p:blipFill>
        <p:spPr>
          <a:xfrm>
            <a:off x="3352800" y="1828800"/>
            <a:ext cx="6128878" cy="3200400"/>
          </a:xfrm>
        </p:spPr>
      </p:pic>
      <p:sp>
        <p:nvSpPr>
          <p:cNvPr id="5" name="TextBox 4"/>
          <p:cNvSpPr txBox="1"/>
          <p:nvPr/>
        </p:nvSpPr>
        <p:spPr>
          <a:xfrm>
            <a:off x="685800" y="2056685"/>
            <a:ext cx="3018775" cy="4524316"/>
          </a:xfrm>
          <a:prstGeom prst="rect">
            <a:avLst/>
          </a:prstGeom>
          <a:noFill/>
        </p:spPr>
        <p:txBody>
          <a:bodyPr wrap="none" rtlCol="0">
            <a:spAutoFit/>
          </a:bodyPr>
          <a:lstStyle/>
          <a:p>
            <a:pPr>
              <a:buFont typeface="Arial"/>
              <a:buChar char="•"/>
            </a:pPr>
            <a:r>
              <a:rPr lang="en-US" dirty="0" smtClean="0"/>
              <a:t>Start with the weather-</a:t>
            </a:r>
          </a:p>
          <a:p>
            <a:r>
              <a:rPr lang="en-US" dirty="0" smtClean="0"/>
              <a:t>Not the Endangered</a:t>
            </a:r>
          </a:p>
          <a:p>
            <a:r>
              <a:rPr lang="en-US" dirty="0" smtClean="0"/>
              <a:t>Species Act.</a:t>
            </a:r>
          </a:p>
          <a:p>
            <a:endParaRPr lang="en-US" dirty="0" smtClean="0"/>
          </a:p>
          <a:p>
            <a:pPr>
              <a:buFont typeface="Arial"/>
              <a:buChar char="•"/>
            </a:pPr>
            <a:r>
              <a:rPr lang="en-US" dirty="0" smtClean="0"/>
              <a:t> Explain the story, who it’s for</a:t>
            </a:r>
          </a:p>
          <a:p>
            <a:r>
              <a:rPr lang="en-US" dirty="0" smtClean="0"/>
              <a:t>&amp; that you’ll be taking notes. </a:t>
            </a:r>
          </a:p>
          <a:p>
            <a:r>
              <a:rPr lang="en-US" dirty="0" smtClean="0"/>
              <a:t>Some recording, &amp; photos.</a:t>
            </a:r>
          </a:p>
          <a:p>
            <a:endParaRPr lang="en-US" dirty="0" smtClean="0"/>
          </a:p>
          <a:p>
            <a:pPr>
              <a:buFont typeface="Arial"/>
              <a:buChar char="•"/>
            </a:pPr>
            <a:r>
              <a:rPr lang="en-US" dirty="0" smtClean="0"/>
              <a:t>Use the “tell me more about </a:t>
            </a:r>
          </a:p>
          <a:p>
            <a:r>
              <a:rPr lang="en-US" dirty="0" smtClean="0"/>
              <a:t>that” technique to go </a:t>
            </a:r>
          </a:p>
          <a:p>
            <a:r>
              <a:rPr lang="en-US" dirty="0" smtClean="0"/>
              <a:t>beyond yes and no.</a:t>
            </a:r>
          </a:p>
          <a:p>
            <a:endParaRPr lang="en-US" dirty="0" smtClean="0"/>
          </a:p>
          <a:p>
            <a:pPr>
              <a:buFontTx/>
              <a:buChar char="•"/>
            </a:pPr>
            <a:r>
              <a:rPr lang="en-US" dirty="0" smtClean="0"/>
              <a:t>Jot down what’s interesting. </a:t>
            </a:r>
          </a:p>
          <a:p>
            <a:r>
              <a:rPr lang="en-US" dirty="0" smtClean="0"/>
              <a:t>(not everything). Feel free to</a:t>
            </a:r>
          </a:p>
          <a:p>
            <a:r>
              <a:rPr lang="en-US" dirty="0" smtClean="0"/>
              <a:t>ask to repeat or clarify.</a:t>
            </a:r>
          </a:p>
          <a:p>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Photography Tips</a:t>
            </a:r>
            <a:endParaRPr lang="en-US" b="1" dirty="0">
              <a:solidFill>
                <a:srgbClr val="FFFFFF"/>
              </a:solidFill>
            </a:endParaRPr>
          </a:p>
        </p:txBody>
      </p:sp>
      <p:pic>
        <p:nvPicPr>
          <p:cNvPr id="7" name="Picture 6" descr="billschiss3.jpg"/>
          <p:cNvPicPr>
            <a:picLocks noChangeAspect="1"/>
          </p:cNvPicPr>
          <p:nvPr/>
        </p:nvPicPr>
        <p:blipFill>
          <a:blip r:embed="rId3"/>
          <a:stretch>
            <a:fillRect/>
          </a:stretch>
        </p:blipFill>
        <p:spPr>
          <a:xfrm>
            <a:off x="3048000" y="3124200"/>
            <a:ext cx="3901440" cy="2584704"/>
          </a:xfrm>
          <a:prstGeom prst="rect">
            <a:avLst/>
          </a:prstGeom>
        </p:spPr>
      </p:pic>
      <p:pic>
        <p:nvPicPr>
          <p:cNvPr id="9" name="Content Placeholder 8" descr="ackley:harrisonCA.jpg"/>
          <p:cNvPicPr>
            <a:picLocks noGrp="1" noChangeAspect="1"/>
          </p:cNvPicPr>
          <p:nvPr>
            <p:ph idx="1"/>
          </p:nvPr>
        </p:nvPicPr>
        <p:blipFill>
          <a:blip r:embed="rId4"/>
          <a:srcRect l="-71221" r="-71221"/>
          <a:stretch>
            <a:fillRect/>
          </a:stretch>
        </p:blipFill>
        <p:spPr>
          <a:xfrm>
            <a:off x="4343400" y="1417638"/>
            <a:ext cx="6650648" cy="3657600"/>
          </a:xfrm>
        </p:spPr>
      </p:pic>
      <p:sp>
        <p:nvSpPr>
          <p:cNvPr id="10" name="TextBox 9"/>
          <p:cNvSpPr txBox="1"/>
          <p:nvPr/>
        </p:nvSpPr>
        <p:spPr>
          <a:xfrm>
            <a:off x="228600" y="1600200"/>
            <a:ext cx="3877985" cy="5878532"/>
          </a:xfrm>
          <a:prstGeom prst="rect">
            <a:avLst/>
          </a:prstGeom>
          <a:noFill/>
        </p:spPr>
        <p:txBody>
          <a:bodyPr wrap="square" rtlCol="0">
            <a:spAutoFit/>
          </a:bodyPr>
          <a:lstStyle/>
          <a:p>
            <a:pPr>
              <a:buFont typeface="Arial"/>
              <a:buChar char="•"/>
            </a:pPr>
            <a:r>
              <a:rPr lang="en-US" sz="2400" b="1" dirty="0" smtClean="0"/>
              <a:t>Time of Day  - morning/afternoon best</a:t>
            </a:r>
          </a:p>
          <a:p>
            <a:endParaRPr lang="en-US" sz="2400" b="1" dirty="0" smtClean="0"/>
          </a:p>
          <a:p>
            <a:pPr>
              <a:buFont typeface="Arial"/>
              <a:buChar char="•"/>
            </a:pPr>
            <a:r>
              <a:rPr lang="en-US" sz="2400" b="1" dirty="0" smtClean="0"/>
              <a:t>Action shots</a:t>
            </a:r>
          </a:p>
          <a:p>
            <a:endParaRPr lang="en-US" sz="2400" b="1" dirty="0" smtClean="0"/>
          </a:p>
          <a:p>
            <a:pPr>
              <a:buFont typeface="Arial"/>
              <a:buChar char="•"/>
            </a:pPr>
            <a:r>
              <a:rPr lang="en-US" sz="2400" b="1" dirty="0" smtClean="0"/>
              <a:t>Candid</a:t>
            </a:r>
          </a:p>
          <a:p>
            <a:endParaRPr lang="en-US" sz="2400" b="1" dirty="0" smtClean="0"/>
          </a:p>
          <a:p>
            <a:pPr>
              <a:buFont typeface="Arial"/>
              <a:buChar char="•"/>
            </a:pPr>
            <a:r>
              <a:rPr lang="en-US" sz="2400" b="1" dirty="0" smtClean="0"/>
              <a:t>Close-ups of</a:t>
            </a:r>
          </a:p>
          <a:p>
            <a:r>
              <a:rPr lang="en-US" sz="2400" b="1" dirty="0" smtClean="0"/>
              <a:t>people, &amp; of</a:t>
            </a:r>
          </a:p>
          <a:p>
            <a:r>
              <a:rPr lang="en-US" sz="2400" b="1" dirty="0" smtClean="0"/>
              <a:t>small things.</a:t>
            </a:r>
          </a:p>
          <a:p>
            <a:endParaRPr lang="en-US" sz="2400" b="1" dirty="0" smtClean="0"/>
          </a:p>
          <a:p>
            <a:pPr>
              <a:buFont typeface="Arial"/>
              <a:buChar char="•"/>
            </a:pPr>
            <a:r>
              <a:rPr lang="en-US" sz="2400" b="1" dirty="0" smtClean="0"/>
              <a:t>Outside &amp; inside</a:t>
            </a:r>
          </a:p>
          <a:p>
            <a:r>
              <a:rPr lang="en-US" sz="2400" b="1" dirty="0" smtClean="0"/>
              <a:t>too.</a:t>
            </a:r>
          </a:p>
          <a:p>
            <a:pPr>
              <a:buFont typeface="Arial"/>
              <a:buChar char="•"/>
            </a:pPr>
            <a:endParaRPr lang="en-US" sz="2400" b="1" dirty="0" smtClean="0"/>
          </a:p>
          <a:p>
            <a:pPr>
              <a:buFont typeface="Arial"/>
              <a:buChar char="•"/>
            </a:pPr>
            <a:endParaRPr lang="en-US" sz="2000" b="1" dirty="0" smtClean="0"/>
          </a:p>
          <a:p>
            <a:pPr>
              <a:buFont typeface="Arial"/>
              <a:buChar char="•"/>
            </a:pPr>
            <a:endParaRPr lang="en-US" sz="20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Step 4: Write A First Draft</a:t>
            </a:r>
            <a:endParaRPr lang="en-US" b="1" dirty="0">
              <a:solidFill>
                <a:srgbClr val="FFFFFF"/>
              </a:solidFill>
            </a:endParaRPr>
          </a:p>
        </p:txBody>
      </p:sp>
      <p:sp>
        <p:nvSpPr>
          <p:cNvPr id="3" name="Content Placeholder 2"/>
          <p:cNvSpPr>
            <a:spLocks noGrp="1"/>
          </p:cNvSpPr>
          <p:nvPr>
            <p:ph idx="1"/>
          </p:nvPr>
        </p:nvSpPr>
        <p:spPr>
          <a:xfrm>
            <a:off x="4876800" y="1600200"/>
            <a:ext cx="3810000" cy="4525963"/>
          </a:xfrm>
        </p:spPr>
        <p:txBody>
          <a:bodyPr/>
          <a:lstStyle/>
          <a:p>
            <a:pPr lvl="0">
              <a:buNone/>
            </a:pPr>
            <a:r>
              <a:rPr lang="en-US" b="1" dirty="0" smtClean="0"/>
              <a:t>Remember, it takes</a:t>
            </a:r>
          </a:p>
          <a:p>
            <a:pPr lvl="0">
              <a:buNone/>
            </a:pPr>
            <a:r>
              <a:rPr lang="en-US" b="1" dirty="0" smtClean="0"/>
              <a:t>grouse a few tries</a:t>
            </a:r>
          </a:p>
          <a:p>
            <a:pPr lvl="0">
              <a:buNone/>
            </a:pPr>
            <a:r>
              <a:rPr lang="en-US" b="1" dirty="0" smtClean="0"/>
              <a:t>too!</a:t>
            </a:r>
          </a:p>
          <a:p>
            <a:pPr lvl="0">
              <a:buNone/>
            </a:pPr>
            <a:endParaRPr lang="en-US" b="1" dirty="0" smtClean="0"/>
          </a:p>
          <a:p>
            <a:pPr lvl="0"/>
            <a:endParaRPr lang="en-US" b="1"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The So What? Test</a:t>
            </a:r>
            <a:endParaRPr lang="en-US" b="1" dirty="0">
              <a:solidFill>
                <a:srgbClr val="FFFFFF"/>
              </a:solidFill>
            </a:endParaRPr>
          </a:p>
        </p:txBody>
      </p:sp>
      <p:sp>
        <p:nvSpPr>
          <p:cNvPr id="3" name="Content Placeholder 2"/>
          <p:cNvSpPr>
            <a:spLocks noGrp="1"/>
          </p:cNvSpPr>
          <p:nvPr>
            <p:ph idx="1"/>
          </p:nvPr>
        </p:nvSpPr>
        <p:spPr/>
        <p:txBody>
          <a:bodyPr>
            <a:normAutofit fontScale="92500" lnSpcReduction="20000"/>
          </a:bodyPr>
          <a:lstStyle/>
          <a:p>
            <a:r>
              <a:rPr lang="en-US" b="1" dirty="0" smtClean="0"/>
              <a:t>Keep audience in mind. Will they care?</a:t>
            </a:r>
          </a:p>
          <a:p>
            <a:pPr>
              <a:buNone/>
            </a:pPr>
            <a:r>
              <a:rPr lang="en-US" dirty="0" smtClean="0"/>
              <a:t>They will if your story is:</a:t>
            </a:r>
          </a:p>
          <a:p>
            <a:pPr>
              <a:buNone/>
            </a:pPr>
            <a:r>
              <a:rPr lang="en-US" sz="4000" dirty="0" smtClean="0">
                <a:solidFill>
                  <a:schemeClr val="bg1"/>
                </a:solidFill>
              </a:rPr>
              <a:t>E</a:t>
            </a:r>
            <a:r>
              <a:rPr lang="en-US" dirty="0" smtClean="0"/>
              <a:t>njoyable </a:t>
            </a:r>
          </a:p>
          <a:p>
            <a:pPr>
              <a:buNone/>
            </a:pPr>
            <a:r>
              <a:rPr lang="en-US" sz="4000" dirty="0" smtClean="0"/>
              <a:t>		</a:t>
            </a:r>
            <a:r>
              <a:rPr lang="en-US" sz="4000" dirty="0" smtClean="0">
                <a:solidFill>
                  <a:srgbClr val="FFFFFF"/>
                </a:solidFill>
              </a:rPr>
              <a:t>R</a:t>
            </a:r>
            <a:r>
              <a:rPr lang="en-US" dirty="0" smtClean="0"/>
              <a:t>elevant</a:t>
            </a:r>
          </a:p>
          <a:p>
            <a:pPr>
              <a:buNone/>
            </a:pPr>
            <a:r>
              <a:rPr lang="en-US" dirty="0" smtClean="0"/>
              <a:t>		</a:t>
            </a:r>
            <a:r>
              <a:rPr lang="en-US" dirty="0" smtClean="0"/>
              <a:t>	</a:t>
            </a:r>
            <a:r>
              <a:rPr lang="en-US" sz="4000" dirty="0" smtClean="0">
                <a:solidFill>
                  <a:srgbClr val="FFFFFF"/>
                </a:solidFill>
              </a:rPr>
              <a:t>O</a:t>
            </a:r>
            <a:r>
              <a:rPr lang="en-US" dirty="0" smtClean="0"/>
              <a:t>rganized</a:t>
            </a:r>
          </a:p>
          <a:p>
            <a:pPr>
              <a:buNone/>
            </a:pPr>
            <a:r>
              <a:rPr lang="en-US" dirty="0" smtClean="0">
                <a:solidFill>
                  <a:srgbClr val="FFFFFF"/>
                </a:solidFill>
              </a:rPr>
              <a:t>				T</a:t>
            </a:r>
            <a:r>
              <a:rPr lang="en-US" dirty="0" smtClean="0"/>
              <a:t>hematic</a:t>
            </a:r>
          </a:p>
          <a:p>
            <a:pPr>
              <a:buNone/>
            </a:pPr>
            <a:r>
              <a:rPr lang="en-US" dirty="0" smtClean="0"/>
              <a:t>				</a:t>
            </a:r>
            <a:r>
              <a:rPr lang="en-US" dirty="0" smtClean="0"/>
              <a:t>	</a:t>
            </a:r>
            <a:r>
              <a:rPr lang="en-US" sz="4000" dirty="0" smtClean="0">
                <a:solidFill>
                  <a:srgbClr val="FFFFFF"/>
                </a:solidFill>
              </a:rPr>
              <a:t>I</a:t>
            </a:r>
            <a:r>
              <a:rPr lang="en-US" dirty="0" smtClean="0"/>
              <a:t>nspiring</a:t>
            </a:r>
            <a:endParaRPr lang="en-US" dirty="0" smtClean="0"/>
          </a:p>
          <a:p>
            <a:pPr>
              <a:buNone/>
            </a:pPr>
            <a:r>
              <a:rPr lang="en-US" dirty="0" smtClean="0"/>
              <a:t>					</a:t>
            </a:r>
            <a:r>
              <a:rPr lang="en-US" dirty="0" smtClean="0"/>
              <a:t>	</a:t>
            </a:r>
            <a:r>
              <a:rPr lang="en-US" sz="4000" dirty="0" smtClean="0">
                <a:solidFill>
                  <a:srgbClr val="FFFFFF"/>
                </a:solidFill>
              </a:rPr>
              <a:t>C</a:t>
            </a:r>
            <a:r>
              <a:rPr lang="en-US" dirty="0" smtClean="0"/>
              <a:t>ompelling</a:t>
            </a:r>
            <a:endParaRPr lang="en-US" dirty="0"/>
          </a:p>
        </p:txBody>
      </p:sp>
      <p:pic>
        <p:nvPicPr>
          <p:cNvPr id="4" name="Picture 3" descr="studentswatchinggrouse.jpg"/>
          <p:cNvPicPr>
            <a:picLocks noChangeAspect="1"/>
          </p:cNvPicPr>
          <p:nvPr/>
        </p:nvPicPr>
        <p:blipFill>
          <a:blip r:embed="rId3"/>
          <a:stretch>
            <a:fillRect/>
          </a:stretch>
        </p:blipFill>
        <p:spPr>
          <a:xfrm>
            <a:off x="5029200" y="2362200"/>
            <a:ext cx="3657600" cy="35052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bg1"/>
                </a:solidFill>
              </a:rPr>
              <a:t>The Rough Outline</a:t>
            </a:r>
            <a:endParaRPr lang="en-US" b="1" dirty="0">
              <a:solidFill>
                <a:schemeClr val="bg1"/>
              </a:solidFill>
            </a:endParaRPr>
          </a:p>
        </p:txBody>
      </p:sp>
      <p:sp>
        <p:nvSpPr>
          <p:cNvPr id="3" name="Content Placeholder 2"/>
          <p:cNvSpPr>
            <a:spLocks noGrp="1"/>
          </p:cNvSpPr>
          <p:nvPr>
            <p:ph idx="1"/>
          </p:nvPr>
        </p:nvSpPr>
        <p:spPr>
          <a:xfrm>
            <a:off x="457200" y="1600200"/>
            <a:ext cx="4343400" cy="4525963"/>
          </a:xfrm>
        </p:spPr>
        <p:txBody>
          <a:bodyPr>
            <a:normAutofit fontScale="85000" lnSpcReduction="20000"/>
          </a:bodyPr>
          <a:lstStyle/>
          <a:p>
            <a:pPr>
              <a:buNone/>
            </a:pPr>
            <a:r>
              <a:rPr lang="en-US" b="1" dirty="0" smtClean="0"/>
              <a:t>Beginning: </a:t>
            </a:r>
          </a:p>
          <a:p>
            <a:r>
              <a:rPr lang="en-US" dirty="0" smtClean="0"/>
              <a:t>Hook to draw in reader.</a:t>
            </a:r>
          </a:p>
          <a:p>
            <a:r>
              <a:rPr lang="en-US" dirty="0" smtClean="0"/>
              <a:t>Main message or news up high. SGI!</a:t>
            </a:r>
          </a:p>
          <a:p>
            <a:pPr>
              <a:buNone/>
            </a:pPr>
            <a:r>
              <a:rPr lang="en-US" b="1" dirty="0" smtClean="0"/>
              <a:t>Middle</a:t>
            </a:r>
            <a:r>
              <a:rPr lang="en-US" dirty="0" smtClean="0"/>
              <a:t>:</a:t>
            </a:r>
          </a:p>
          <a:p>
            <a:r>
              <a:rPr lang="en-US" dirty="0" smtClean="0"/>
              <a:t>Prove your point with examples.</a:t>
            </a:r>
          </a:p>
          <a:p>
            <a:pPr>
              <a:buNone/>
            </a:pPr>
            <a:r>
              <a:rPr lang="en-US" b="1" dirty="0" smtClean="0"/>
              <a:t>End:</a:t>
            </a:r>
          </a:p>
          <a:p>
            <a:r>
              <a:rPr lang="en-US" dirty="0" smtClean="0"/>
              <a:t>Good quote, or sentence that refers back to beginning.</a:t>
            </a:r>
          </a:p>
        </p:txBody>
      </p:sp>
      <p:pic>
        <p:nvPicPr>
          <p:cNvPr id="4" name="Picture 3" descr="johnokeeffe.jpg"/>
          <p:cNvPicPr>
            <a:picLocks noChangeAspect="1"/>
          </p:cNvPicPr>
          <p:nvPr/>
        </p:nvPicPr>
        <p:blipFill>
          <a:blip r:embed="rId3"/>
          <a:stretch>
            <a:fillRect/>
          </a:stretch>
        </p:blipFill>
        <p:spPr>
          <a:xfrm>
            <a:off x="4572000" y="2438400"/>
            <a:ext cx="4572000" cy="3209544"/>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What Makes A Great Quote?</a:t>
            </a:r>
            <a:endParaRPr lang="en-US" b="1" dirty="0">
              <a:solidFill>
                <a:srgbClr val="FFFFFF"/>
              </a:solidFill>
            </a:endParaRPr>
          </a:p>
        </p:txBody>
      </p:sp>
      <p:sp>
        <p:nvSpPr>
          <p:cNvPr id="3" name="Content Placeholder 2"/>
          <p:cNvSpPr>
            <a:spLocks noGrp="1"/>
          </p:cNvSpPr>
          <p:nvPr>
            <p:ph idx="1"/>
          </p:nvPr>
        </p:nvSpPr>
        <p:spPr/>
        <p:txBody>
          <a:bodyPr>
            <a:normAutofit fontScale="70000" lnSpcReduction="20000"/>
          </a:bodyPr>
          <a:lstStyle/>
          <a:p>
            <a:pPr>
              <a:buNone/>
            </a:pPr>
            <a:r>
              <a:rPr lang="en-US" b="1" dirty="0" smtClean="0"/>
              <a:t>Great: Evokes an image. Gives a personal perspective.</a:t>
            </a:r>
          </a:p>
          <a:p>
            <a:r>
              <a:rPr lang="en-US" dirty="0" smtClean="0"/>
              <a:t>“We feel like this is a dream come true for us,” agreed Ray Baird.</a:t>
            </a:r>
          </a:p>
          <a:p>
            <a:r>
              <a:rPr lang="en-US" dirty="0" smtClean="0"/>
              <a:t>“Our ranch has been in the family for more than a hundred years,” said Terry Clark.  “We’d like to keep it together and not see it developed.” </a:t>
            </a:r>
          </a:p>
          <a:p>
            <a:pPr>
              <a:buNone/>
            </a:pPr>
            <a:endParaRPr lang="en-US" dirty="0" smtClean="0"/>
          </a:p>
          <a:p>
            <a:pPr>
              <a:buNone/>
            </a:pPr>
            <a:r>
              <a:rPr lang="en-US" b="1" dirty="0" smtClean="0"/>
              <a:t>Bad quote: A fact that doesn’t need quote marks. Does not sound like a real person. Too long (tape recording danger):</a:t>
            </a:r>
            <a:endParaRPr lang="en-US" dirty="0" smtClean="0"/>
          </a:p>
          <a:p>
            <a:r>
              <a:rPr lang="en-US" dirty="0" smtClean="0"/>
              <a:t>“The Sage Grouse Initiative is a highly targeted and science-based landscape approach to enhance and conserve rangelands for sage grouse,” said Tim Griffiths, SGI National Coordinator</a:t>
            </a:r>
          </a:p>
          <a:p>
            <a:pPr>
              <a:buNone/>
            </a:pPr>
            <a:endParaRPr lang="en-US" dirty="0" smtClean="0"/>
          </a:p>
          <a:p>
            <a:pPr>
              <a:buNone/>
            </a:pPr>
            <a:endParaRPr lang="en-US" b="1" dirty="0" smtClean="0"/>
          </a:p>
          <a:p>
            <a:pPr>
              <a:buNone/>
            </a:pPr>
            <a:r>
              <a:rPr lang="en-US" dirty="0" smtClean="0"/>
              <a:t>	</a:t>
            </a:r>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Writing Tip #1</a:t>
            </a:r>
            <a:endParaRPr lang="en-US" b="1" dirty="0">
              <a:solidFill>
                <a:srgbClr val="FFFFFF"/>
              </a:solidFill>
            </a:endParaRPr>
          </a:p>
        </p:txBody>
      </p:sp>
      <p:sp>
        <p:nvSpPr>
          <p:cNvPr id="3" name="Content Placeholder 2"/>
          <p:cNvSpPr>
            <a:spLocks noGrp="1"/>
          </p:cNvSpPr>
          <p:nvPr>
            <p:ph idx="1"/>
          </p:nvPr>
        </p:nvSpPr>
        <p:spPr>
          <a:xfrm>
            <a:off x="3886200" y="1219200"/>
            <a:ext cx="4800600" cy="4906963"/>
          </a:xfrm>
        </p:spPr>
        <p:txBody>
          <a:bodyPr>
            <a:normAutofit fontScale="92500" lnSpcReduction="10000"/>
          </a:bodyPr>
          <a:lstStyle/>
          <a:p>
            <a:pPr>
              <a:buNone/>
            </a:pPr>
            <a:endParaRPr lang="en-US" dirty="0" smtClean="0"/>
          </a:p>
          <a:p>
            <a:pPr lvl="0">
              <a:buNone/>
            </a:pPr>
            <a:r>
              <a:rPr lang="en-US" b="1" dirty="0" smtClean="0"/>
              <a:t>Prose that Sings!</a:t>
            </a:r>
          </a:p>
          <a:p>
            <a:pPr lvl="0"/>
            <a:r>
              <a:rPr lang="en-US" b="1" dirty="0" smtClean="0"/>
              <a:t>Avoid bureaucratic jargon words.</a:t>
            </a:r>
            <a:endParaRPr lang="en-US" dirty="0" smtClean="0"/>
          </a:p>
          <a:p>
            <a:pPr lvl="1"/>
            <a:r>
              <a:rPr lang="en-US" i="1" dirty="0" smtClean="0"/>
              <a:t>Carry out</a:t>
            </a:r>
            <a:r>
              <a:rPr lang="en-US" dirty="0" smtClean="0"/>
              <a:t>, instead of </a:t>
            </a:r>
            <a:r>
              <a:rPr lang="en-US" i="1" dirty="0" smtClean="0"/>
              <a:t>implement</a:t>
            </a:r>
            <a:endParaRPr lang="en-US" dirty="0" smtClean="0"/>
          </a:p>
          <a:p>
            <a:pPr lvl="1"/>
            <a:r>
              <a:rPr lang="en-US" i="1" dirty="0" smtClean="0"/>
              <a:t>Rancher</a:t>
            </a:r>
            <a:r>
              <a:rPr lang="en-US" dirty="0" smtClean="0"/>
              <a:t>, instead of </a:t>
            </a:r>
            <a:r>
              <a:rPr lang="en-US" i="1" dirty="0" smtClean="0"/>
              <a:t>producer</a:t>
            </a:r>
            <a:endParaRPr lang="en-US" dirty="0" smtClean="0"/>
          </a:p>
          <a:p>
            <a:pPr lvl="1"/>
            <a:r>
              <a:rPr lang="en-US" dirty="0" smtClean="0"/>
              <a:t>Juniper </a:t>
            </a:r>
            <a:r>
              <a:rPr lang="en-US" i="1" dirty="0" smtClean="0"/>
              <a:t>invasion</a:t>
            </a:r>
            <a:r>
              <a:rPr lang="en-US" dirty="0" smtClean="0"/>
              <a:t> or </a:t>
            </a:r>
            <a:r>
              <a:rPr lang="en-US" i="1" dirty="0" smtClean="0"/>
              <a:t>spread</a:t>
            </a:r>
            <a:r>
              <a:rPr lang="en-US" dirty="0" smtClean="0"/>
              <a:t>, instead of </a:t>
            </a:r>
            <a:r>
              <a:rPr lang="en-US" i="1" dirty="0" smtClean="0"/>
              <a:t>encroachment</a:t>
            </a:r>
            <a:endParaRPr lang="en-US" dirty="0" smtClean="0"/>
          </a:p>
          <a:p>
            <a:pPr lvl="1"/>
            <a:r>
              <a:rPr lang="en-US" dirty="0" smtClean="0"/>
              <a:t>Sagebrush </a:t>
            </a:r>
            <a:r>
              <a:rPr lang="en-US" i="1" dirty="0" smtClean="0"/>
              <a:t>dependent </a:t>
            </a:r>
            <a:r>
              <a:rPr lang="en-US" dirty="0" smtClean="0"/>
              <a:t>wildlife, not </a:t>
            </a:r>
            <a:r>
              <a:rPr lang="en-US" i="1" dirty="0" smtClean="0"/>
              <a:t>obligates</a:t>
            </a:r>
            <a:endParaRPr lang="en-US" dirty="0" smtClean="0"/>
          </a:p>
          <a:p>
            <a:endParaRPr lang="en-US" dirty="0"/>
          </a:p>
        </p:txBody>
      </p:sp>
      <p:pic>
        <p:nvPicPr>
          <p:cNvPr id="4" name="Picture 3" descr="meadowlark-jeanbjerke.jpg"/>
          <p:cNvPicPr>
            <a:picLocks noChangeAspect="1"/>
          </p:cNvPicPr>
          <p:nvPr/>
        </p:nvPicPr>
        <p:blipFill>
          <a:blip r:embed="rId2"/>
          <a:stretch>
            <a:fillRect/>
          </a:stretch>
        </p:blipFill>
        <p:spPr>
          <a:xfrm>
            <a:off x="152400" y="1417638"/>
            <a:ext cx="3354432" cy="50292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Writing Tip #2</a:t>
            </a:r>
            <a:endParaRPr lang="en-US" b="1" dirty="0">
              <a:solidFill>
                <a:srgbClr val="FFFFFF"/>
              </a:solidFill>
            </a:endParaRPr>
          </a:p>
        </p:txBody>
      </p:sp>
      <p:sp>
        <p:nvSpPr>
          <p:cNvPr id="3" name="Content Placeholder 2"/>
          <p:cNvSpPr>
            <a:spLocks noGrp="1"/>
          </p:cNvSpPr>
          <p:nvPr>
            <p:ph idx="1"/>
          </p:nvPr>
        </p:nvSpPr>
        <p:spPr>
          <a:xfrm>
            <a:off x="4114800" y="1600200"/>
            <a:ext cx="4572000" cy="4525963"/>
          </a:xfrm>
        </p:spPr>
        <p:txBody>
          <a:bodyPr>
            <a:normAutofit fontScale="85000" lnSpcReduction="10000"/>
          </a:bodyPr>
          <a:lstStyle/>
          <a:p>
            <a:pPr lvl="0"/>
            <a:r>
              <a:rPr lang="en-US" b="1" dirty="0" smtClean="0"/>
              <a:t>Say it shorter. Avoid long sentences  &amp; extra words. </a:t>
            </a:r>
            <a:endParaRPr lang="en-US" dirty="0" smtClean="0"/>
          </a:p>
          <a:p>
            <a:pPr lvl="1"/>
            <a:r>
              <a:rPr lang="en-US" b="1" dirty="0" smtClean="0"/>
              <a:t>Short: </a:t>
            </a:r>
            <a:r>
              <a:rPr lang="en-US" dirty="0" smtClean="0"/>
              <a:t>Don and Sheila Phillips own and operate the Steptoe Valley Ranch near Ely.</a:t>
            </a:r>
          </a:p>
          <a:p>
            <a:pPr lvl="1"/>
            <a:r>
              <a:rPr lang="en-US" b="1" dirty="0" smtClean="0"/>
              <a:t>Too wordy: </a:t>
            </a:r>
            <a:r>
              <a:rPr lang="en-US" dirty="0" smtClean="0"/>
              <a:t>Local cattle ranchers, Don and Sheila Phillips of Ely, Nevada, are the owners and operators of the Steptoe Valley Ranch and have been in the cattle business for several years.</a:t>
            </a:r>
          </a:p>
          <a:p>
            <a:endParaRPr lang="en-US" dirty="0"/>
          </a:p>
        </p:txBody>
      </p:sp>
      <p:pic>
        <p:nvPicPr>
          <p:cNvPr id="4" name="Picture 3" descr="sagegrousecrossingsign.jpg"/>
          <p:cNvPicPr>
            <a:picLocks noChangeAspect="1"/>
          </p:cNvPicPr>
          <p:nvPr/>
        </p:nvPicPr>
        <p:blipFill>
          <a:blip r:embed="rId2"/>
          <a:stretch>
            <a:fillRect/>
          </a:stretch>
        </p:blipFill>
        <p:spPr>
          <a:xfrm>
            <a:off x="457200" y="1417638"/>
            <a:ext cx="3892014" cy="3355848"/>
          </a:xfrm>
          <a:prstGeom prst="rect">
            <a:avLst/>
          </a:prstGeom>
        </p:spPr>
      </p:pic>
      <p:sp>
        <p:nvSpPr>
          <p:cNvPr id="5" name="TextBox 4"/>
          <p:cNvSpPr txBox="1"/>
          <p:nvPr/>
        </p:nvSpPr>
        <p:spPr>
          <a:xfrm>
            <a:off x="914400" y="5181600"/>
            <a:ext cx="3311774" cy="400110"/>
          </a:xfrm>
          <a:prstGeom prst="rect">
            <a:avLst/>
          </a:prstGeom>
          <a:noFill/>
        </p:spPr>
        <p:txBody>
          <a:bodyPr wrap="none" rtlCol="0">
            <a:spAutoFit/>
          </a:bodyPr>
          <a:lstStyle/>
          <a:p>
            <a:r>
              <a:rPr lang="en-US" sz="2000" b="1" dirty="0" smtClean="0"/>
              <a:t>Keep your reader’s attention!</a:t>
            </a:r>
            <a:endParaRPr lang="en-US" sz="20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Step Five: Finalize (&amp; Send) </a:t>
            </a:r>
            <a:endParaRPr lang="en-US" b="1" dirty="0">
              <a:solidFill>
                <a:srgbClr val="FFFFFF"/>
              </a:solidFill>
            </a:endParaRPr>
          </a:p>
        </p:txBody>
      </p:sp>
      <p:sp>
        <p:nvSpPr>
          <p:cNvPr id="3" name="Content Placeholder 2"/>
          <p:cNvSpPr>
            <a:spLocks noGrp="1"/>
          </p:cNvSpPr>
          <p:nvPr>
            <p:ph idx="1"/>
          </p:nvPr>
        </p:nvSpPr>
        <p:spPr/>
        <p:txBody>
          <a:bodyPr>
            <a:normAutofit/>
          </a:bodyPr>
          <a:lstStyle/>
          <a:p>
            <a:pPr lvl="0"/>
            <a:r>
              <a:rPr lang="en-US" b="1" dirty="0" smtClean="0"/>
              <a:t>Read out loud – </a:t>
            </a:r>
            <a:r>
              <a:rPr lang="en-US" dirty="0" smtClean="0"/>
              <a:t>for flow, making sense. Try it on a co-worker.</a:t>
            </a:r>
          </a:p>
          <a:p>
            <a:pPr lvl="0"/>
            <a:r>
              <a:rPr lang="en-US" b="1" dirty="0" smtClean="0"/>
              <a:t>Check accuracy</a:t>
            </a:r>
            <a:r>
              <a:rPr lang="en-US" dirty="0" smtClean="0"/>
              <a:t> - names, facts, dates.</a:t>
            </a:r>
          </a:p>
          <a:p>
            <a:pPr lvl="0"/>
            <a:r>
              <a:rPr lang="en-US" b="1" dirty="0" smtClean="0"/>
              <a:t>Length</a:t>
            </a:r>
            <a:r>
              <a:rPr lang="en-US" dirty="0" smtClean="0"/>
              <a:t>. Shorter is better.</a:t>
            </a:r>
          </a:p>
          <a:p>
            <a:endParaRPr lang="en-US" dirty="0"/>
          </a:p>
        </p:txBody>
      </p:sp>
      <p:pic>
        <p:nvPicPr>
          <p:cNvPr id="4" name="Picture 3" descr="brysonmasinirancher.jpg"/>
          <p:cNvPicPr>
            <a:picLocks noChangeAspect="1"/>
          </p:cNvPicPr>
          <p:nvPr/>
        </p:nvPicPr>
        <p:blipFill>
          <a:blip r:embed="rId2"/>
          <a:stretch>
            <a:fillRect/>
          </a:stretch>
        </p:blipFill>
        <p:spPr>
          <a:xfrm>
            <a:off x="4800600" y="3962400"/>
            <a:ext cx="3799332" cy="2532888"/>
          </a:xfrm>
          <a:prstGeom prst="rect">
            <a:avLst/>
          </a:prstGeom>
        </p:spPr>
      </p:pic>
      <p:sp>
        <p:nvSpPr>
          <p:cNvPr id="5" name="TextBox 4"/>
          <p:cNvSpPr txBox="1"/>
          <p:nvPr/>
        </p:nvSpPr>
        <p:spPr>
          <a:xfrm>
            <a:off x="609600" y="5486400"/>
            <a:ext cx="3733801" cy="1200329"/>
          </a:xfrm>
          <a:prstGeom prst="rect">
            <a:avLst/>
          </a:prstGeom>
          <a:noFill/>
        </p:spPr>
        <p:txBody>
          <a:bodyPr wrap="square" rtlCol="0">
            <a:spAutoFit/>
          </a:bodyPr>
          <a:lstStyle/>
          <a:p>
            <a:r>
              <a:rPr lang="en-US" dirty="0" smtClean="0"/>
              <a:t>“The Sage Grouse Initiative</a:t>
            </a:r>
          </a:p>
          <a:p>
            <a:r>
              <a:rPr lang="en-US" dirty="0" smtClean="0"/>
              <a:t>helps our family stay in ranching,” </a:t>
            </a:r>
          </a:p>
          <a:p>
            <a:r>
              <a:rPr lang="en-US" dirty="0" smtClean="0"/>
              <a:t>said Bryson </a:t>
            </a:r>
            <a:r>
              <a:rPr lang="en-US" dirty="0" err="1" smtClean="0"/>
              <a:t>Masini</a:t>
            </a:r>
            <a:r>
              <a:rPr lang="en-US" dirty="0" smtClean="0"/>
              <a:t>. </a:t>
            </a:r>
          </a:p>
          <a:p>
            <a:r>
              <a:rPr lang="en-US" dirty="0" smtClean="0"/>
              <a:t>“It helps us and it helps the birds.”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Final Touches &amp; Send it Off</a:t>
            </a:r>
            <a:endParaRPr lang="en-US" b="1" dirty="0">
              <a:solidFill>
                <a:srgbClr val="FFFFFF"/>
              </a:solidFill>
            </a:endParaRPr>
          </a:p>
        </p:txBody>
      </p:sp>
      <p:sp>
        <p:nvSpPr>
          <p:cNvPr id="3" name="Content Placeholder 2"/>
          <p:cNvSpPr>
            <a:spLocks noGrp="1"/>
          </p:cNvSpPr>
          <p:nvPr>
            <p:ph idx="1"/>
          </p:nvPr>
        </p:nvSpPr>
        <p:spPr/>
        <p:txBody>
          <a:bodyPr/>
          <a:lstStyle/>
          <a:p>
            <a:pPr lvl="0"/>
            <a:r>
              <a:rPr lang="en-US" b="1" dirty="0" smtClean="0"/>
              <a:t>Run your piece by your NRCS Public Affairs Specialist, and Deborah. </a:t>
            </a:r>
            <a:r>
              <a:rPr lang="en-US" dirty="0" smtClean="0"/>
              <a:t>Make final changes.</a:t>
            </a:r>
          </a:p>
          <a:p>
            <a:r>
              <a:rPr lang="en-US" b="1" dirty="0" smtClean="0"/>
              <a:t>Format: </a:t>
            </a:r>
            <a:r>
              <a:rPr lang="en-US" dirty="0" smtClean="0"/>
              <a:t>Simple word document. Separate photo attachments as jpegs. Do NOT do your own layout.</a:t>
            </a:r>
          </a:p>
          <a:p>
            <a:pPr>
              <a:buNone/>
            </a:pPr>
            <a:endParaRPr lang="en-US" dirty="0" smtClean="0"/>
          </a:p>
          <a:p>
            <a:endParaRPr lang="en-US" dirty="0"/>
          </a:p>
        </p:txBody>
      </p:sp>
      <p:pic>
        <p:nvPicPr>
          <p:cNvPr id="5" name="Picture 4" descr="joshfieldpix.jpg"/>
          <p:cNvPicPr>
            <a:picLocks noChangeAspect="1"/>
          </p:cNvPicPr>
          <p:nvPr/>
        </p:nvPicPr>
        <p:blipFill>
          <a:blip r:embed="rId3"/>
          <a:stretch>
            <a:fillRect/>
          </a:stretch>
        </p:blipFill>
        <p:spPr>
          <a:xfrm>
            <a:off x="4800600" y="3886200"/>
            <a:ext cx="3017520" cy="2438400"/>
          </a:xfrm>
          <a:prstGeom prst="rect">
            <a:avLst/>
          </a:prstGeom>
        </p:spPr>
      </p:pic>
      <p:sp>
        <p:nvSpPr>
          <p:cNvPr id="6" name="TextBox 5"/>
          <p:cNvSpPr txBox="1"/>
          <p:nvPr/>
        </p:nvSpPr>
        <p:spPr>
          <a:xfrm>
            <a:off x="1600200" y="5181600"/>
            <a:ext cx="3041443" cy="646331"/>
          </a:xfrm>
          <a:prstGeom prst="rect">
            <a:avLst/>
          </a:prstGeom>
          <a:noFill/>
        </p:spPr>
        <p:txBody>
          <a:bodyPr wrap="none" rtlCol="0">
            <a:spAutoFit/>
          </a:bodyPr>
          <a:lstStyle/>
          <a:p>
            <a:r>
              <a:rPr lang="en-US" dirty="0" smtClean="0"/>
              <a:t>Include photo captions. </a:t>
            </a:r>
          </a:p>
          <a:p>
            <a:r>
              <a:rPr lang="en-US" dirty="0" smtClean="0"/>
              <a:t>Identify people. Photographer.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Your Article Appears: Success!</a:t>
            </a:r>
            <a:endParaRPr lang="en-US" b="1" dirty="0"/>
          </a:p>
        </p:txBody>
      </p:sp>
      <p:pic>
        <p:nvPicPr>
          <p:cNvPr id="5" name="Content Placeholder 4" descr="JoshWhiteStory.jpg"/>
          <p:cNvPicPr>
            <a:picLocks noGrp="1" noChangeAspect="1"/>
          </p:cNvPicPr>
          <p:nvPr>
            <p:ph idx="1"/>
          </p:nvPr>
        </p:nvPicPr>
        <p:blipFill>
          <a:blip r:embed="rId3"/>
          <a:srcRect l="-69327" r="-69327"/>
          <a:stretch>
            <a:fillRect/>
          </a:stretch>
        </p:blip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SGI Story Template</a:t>
            </a:r>
            <a:endParaRPr lang="en-US" b="1" dirty="0">
              <a:solidFill>
                <a:srgbClr val="FFFFFF"/>
              </a:solidFill>
            </a:endParaRPr>
          </a:p>
        </p:txBody>
      </p:sp>
      <p:sp>
        <p:nvSpPr>
          <p:cNvPr id="3" name="Content Placeholder 2"/>
          <p:cNvSpPr>
            <a:spLocks noGrp="1"/>
          </p:cNvSpPr>
          <p:nvPr>
            <p:ph idx="1"/>
          </p:nvPr>
        </p:nvSpPr>
        <p:spPr/>
        <p:txBody>
          <a:bodyPr>
            <a:normAutofit fontScale="32500" lnSpcReduction="20000"/>
          </a:bodyPr>
          <a:lstStyle/>
          <a:p>
            <a:pPr indent="0">
              <a:buNone/>
            </a:pPr>
            <a:r>
              <a:rPr lang="en-US" sz="3385" b="1" dirty="0" smtClean="0"/>
              <a:t> Contact: (list your name and phone number)</a:t>
            </a:r>
          </a:p>
          <a:p>
            <a:pPr indent="0">
              <a:buNone/>
            </a:pPr>
            <a:r>
              <a:rPr lang="en-US" dirty="0" smtClean="0"/>
              <a:t> </a:t>
            </a:r>
            <a:endParaRPr lang="en-US" sz="3500" dirty="0" smtClean="0"/>
          </a:p>
          <a:p>
            <a:pPr indent="0">
              <a:buNone/>
            </a:pPr>
            <a:r>
              <a:rPr lang="en-US" sz="4308" b="1" dirty="0" smtClean="0"/>
              <a:t>Sage Grouse Initiative in _____X County: Wildlife Conservation Through Sustainable Ranching</a:t>
            </a:r>
          </a:p>
          <a:p>
            <a:pPr indent="0">
              <a:buNone/>
            </a:pPr>
            <a:endParaRPr lang="en-US" sz="3500" dirty="0" smtClean="0"/>
          </a:p>
          <a:p>
            <a:pPr indent="0">
              <a:buNone/>
            </a:pPr>
            <a:r>
              <a:rPr lang="en-US" dirty="0" smtClean="0"/>
              <a:t>	</a:t>
            </a:r>
            <a:r>
              <a:rPr lang="en-US" sz="3692" dirty="0" smtClean="0"/>
              <a:t>In __County, ___(state), landowner (or rancher) _____ has stepped up to proactively conserve sage grouse, a western species that has dwindled in numbers from as many as 16 million to some 200, 000 and inhabits half its historic range. In  __(your area), populations face (name key threats and status).</a:t>
            </a:r>
          </a:p>
          <a:p>
            <a:pPr indent="0">
              <a:buNone/>
            </a:pPr>
            <a:r>
              <a:rPr lang="en-US" sz="3692" dirty="0" smtClean="0"/>
              <a:t>	(</a:t>
            </a:r>
            <a:r>
              <a:rPr lang="en-US" sz="3692" u="sng" dirty="0" smtClean="0"/>
              <a:t>Add quote from landowner here</a:t>
            </a:r>
            <a:r>
              <a:rPr lang="en-US" sz="3692" dirty="0" smtClean="0"/>
              <a:t> about why he/she has stepped up. Example: “I’m getting the help I need to keep my ranch in the black, and at the same time the work is doing a world of good for sage grouse here.”)</a:t>
            </a:r>
          </a:p>
          <a:p>
            <a:pPr indent="0">
              <a:buNone/>
            </a:pPr>
            <a:r>
              <a:rPr lang="en-US" sz="3692" u="sng" dirty="0" smtClean="0"/>
              <a:t>	X (landowner)</a:t>
            </a:r>
            <a:r>
              <a:rPr lang="en-US" sz="3692" dirty="0" smtClean="0"/>
              <a:t> is enrolled in the Sage Grouse Initiative (SGI), a partnership of the NRCS many groups. What’s good for grouse is good for rangelands defines a shared vision with positive results pouring in from 11 western states.</a:t>
            </a:r>
          </a:p>
          <a:p>
            <a:pPr indent="0">
              <a:buNone/>
            </a:pPr>
            <a:r>
              <a:rPr lang="en-US" sz="3692" dirty="0" smtClean="0"/>
              <a:t>	The Natural Resources Conservation Service launched SGI in 2010, after the sage grouse became a candidate species for listing under the Endangered Species Act. The U.S. Fish and Wildlife Service has delayed final consideration of listing until 2015, offering a window of time for SGI to take a voluntary approach for recovery that benefits agriculture and sage grouse, along with a suite of other wildlife.</a:t>
            </a:r>
          </a:p>
          <a:p>
            <a:pPr indent="0">
              <a:buNone/>
            </a:pPr>
            <a:r>
              <a:rPr lang="en-US" sz="3692" dirty="0" smtClean="0"/>
              <a:t>		SGI harnesses the power of the Farm Bill to strategically focus budgets and partner matches where habitats are intact and sage grouse numbers are highest. While private lands are the primary focus, the Initiative serves as a catalyst for public land conservation, too.</a:t>
            </a:r>
          </a:p>
          <a:p>
            <a:pPr indent="0">
              <a:buNone/>
            </a:pPr>
            <a:r>
              <a:rPr lang="en-US" sz="3692" dirty="0" smtClean="0"/>
              <a:t>	</a:t>
            </a:r>
            <a:r>
              <a:rPr lang="en-US" sz="3692" u="sng" dirty="0" smtClean="0"/>
              <a:t>Here in _X (area), X (landowner) </a:t>
            </a:r>
            <a:r>
              <a:rPr lang="en-US" sz="3692" dirty="0" smtClean="0"/>
              <a:t>is (describe conservation action, partners).</a:t>
            </a:r>
          </a:p>
          <a:p>
            <a:pPr indent="0">
              <a:buNone/>
            </a:pPr>
            <a:r>
              <a:rPr lang="en-US" sz="3692" dirty="0" smtClean="0"/>
              <a:t>	</a:t>
            </a:r>
            <a:r>
              <a:rPr lang="en-US" sz="3692" u="sng" dirty="0" smtClean="0"/>
              <a:t>X’ </a:t>
            </a:r>
            <a:r>
              <a:rPr lang="en-US" sz="3692" u="sng" dirty="0" err="1" smtClean="0"/>
              <a:t>s</a:t>
            </a:r>
            <a:r>
              <a:rPr lang="en-US" sz="3692" u="sng" dirty="0" smtClean="0"/>
              <a:t> (landowner</a:t>
            </a:r>
            <a:r>
              <a:rPr lang="en-US" sz="3692" dirty="0" smtClean="0"/>
              <a:t>) projects for sage grouse and healthy rangelands put a face on the overall numbers that together are making a difference range wide. To date, 700 + ranchers are enrolled in SGI. Conservation easements have reduced </a:t>
            </a:r>
            <a:r>
              <a:rPr lang="en-US" sz="3692" dirty="0" err="1" smtClean="0"/>
              <a:t>sodbusting</a:t>
            </a:r>
            <a:r>
              <a:rPr lang="en-US" sz="3692" dirty="0" smtClean="0"/>
              <a:t> and subdivision threat on 240,000+ acres. New grazing systems are increasing hiding cover for nesting birds on 2+ million acres. Removing invading conifers has restored historic sagebrush-steppe on 200,000 acres. Marking or removing 500+ miles of high-risk fences has saved thousands of birds from deadly collisions.</a:t>
            </a:r>
          </a:p>
          <a:p>
            <a:pPr indent="0">
              <a:buNone/>
            </a:pPr>
            <a:r>
              <a:rPr lang="en-US" sz="3692" u="sng" dirty="0" smtClean="0"/>
              <a:t>Here in X, (add #</a:t>
            </a:r>
            <a:r>
              <a:rPr lang="en-US" sz="3692" u="sng" dirty="0" err="1" smtClean="0"/>
              <a:t>s</a:t>
            </a:r>
            <a:r>
              <a:rPr lang="en-US" sz="3692" u="sng" dirty="0" smtClean="0"/>
              <a:t>).</a:t>
            </a:r>
          </a:p>
          <a:p>
            <a:pPr indent="0">
              <a:buNone/>
            </a:pPr>
            <a:r>
              <a:rPr lang="en-US" sz="3692" dirty="0" smtClean="0"/>
              <a:t>	To find out how you can be part of the success, please </a:t>
            </a:r>
            <a:r>
              <a:rPr lang="en-US" sz="3692" u="sng" dirty="0" smtClean="0"/>
              <a:t>contact X (local contact</a:t>
            </a:r>
            <a:r>
              <a:rPr lang="en-US" sz="3692" dirty="0" smtClean="0"/>
              <a: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FFFF"/>
                </a:solidFill>
              </a:rPr>
              <a:t>Bonus: 9 Tips on Talking to the Press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85000" lnSpcReduction="10000"/>
          </a:bodyPr>
          <a:lstStyle/>
          <a:p>
            <a:pPr marL="514350" lvl="0" indent="-514350">
              <a:buFont typeface="+mj-lt"/>
              <a:buAutoNum type="arabicPeriod"/>
            </a:pPr>
            <a:r>
              <a:rPr lang="en-US" b="1" dirty="0" smtClean="0"/>
              <a:t>Cultivate reporters. Help them learn.</a:t>
            </a:r>
            <a:endParaRPr lang="en-US" dirty="0" smtClean="0"/>
          </a:p>
          <a:p>
            <a:pPr marL="514350" lvl="0" indent="-514350">
              <a:buFont typeface="+mj-lt"/>
              <a:buAutoNum type="arabicPeriod"/>
            </a:pPr>
            <a:r>
              <a:rPr lang="en-US" b="1" dirty="0" smtClean="0"/>
              <a:t>Provide them with materials &amp; contacts.</a:t>
            </a:r>
            <a:endParaRPr lang="en-US" dirty="0" smtClean="0"/>
          </a:p>
          <a:p>
            <a:pPr marL="514350" lvl="0" indent="-514350">
              <a:buFont typeface="+mj-lt"/>
              <a:buAutoNum type="arabicPeriod"/>
            </a:pPr>
            <a:r>
              <a:rPr lang="en-US" b="1" dirty="0" smtClean="0"/>
              <a:t>Use talking points – 3-5 main points.</a:t>
            </a:r>
            <a:endParaRPr lang="en-US" dirty="0" smtClean="0"/>
          </a:p>
          <a:p>
            <a:pPr marL="514350" lvl="0" indent="-514350">
              <a:buFont typeface="+mj-lt"/>
              <a:buAutoNum type="arabicPeriod"/>
            </a:pPr>
            <a:r>
              <a:rPr lang="en-US" b="1" dirty="0" smtClean="0"/>
              <a:t>Repeat key messages.</a:t>
            </a:r>
            <a:endParaRPr lang="en-US" dirty="0" smtClean="0"/>
          </a:p>
          <a:p>
            <a:pPr marL="514350" lvl="0" indent="-514350">
              <a:buFont typeface="+mj-lt"/>
              <a:buAutoNum type="arabicPeriod"/>
            </a:pPr>
            <a:r>
              <a:rPr lang="en-US" b="1" dirty="0" smtClean="0"/>
              <a:t>Offer clear examples.</a:t>
            </a:r>
            <a:endParaRPr lang="en-US" dirty="0" smtClean="0"/>
          </a:p>
          <a:p>
            <a:pPr marL="514350" lvl="0" indent="-514350">
              <a:buFont typeface="+mj-lt"/>
              <a:buAutoNum type="arabicPeriod"/>
            </a:pPr>
            <a:r>
              <a:rPr lang="en-US" b="1" dirty="0" smtClean="0"/>
              <a:t>Don’t speculate—you’re always on the record.</a:t>
            </a:r>
            <a:endParaRPr lang="en-US" dirty="0" smtClean="0"/>
          </a:p>
          <a:p>
            <a:pPr marL="514350" lvl="0" indent="-514350">
              <a:buFont typeface="+mj-lt"/>
              <a:buAutoNum type="arabicPeriod"/>
            </a:pPr>
            <a:r>
              <a:rPr lang="en-US" b="1" dirty="0" smtClean="0"/>
              <a:t>Take your time &amp; be concise—remember they’re taking notes.</a:t>
            </a:r>
            <a:endParaRPr lang="en-US" dirty="0" smtClean="0"/>
          </a:p>
          <a:p>
            <a:pPr marL="514350" lvl="0" indent="-514350">
              <a:buFont typeface="+mj-lt"/>
              <a:buAutoNum type="arabicPeriod"/>
            </a:pPr>
            <a:r>
              <a:rPr lang="en-US" b="1" dirty="0" smtClean="0"/>
              <a:t>Be friendly, courteous, and helpful.</a:t>
            </a:r>
            <a:endParaRPr lang="en-US" dirty="0" smtClean="0"/>
          </a:p>
          <a:p>
            <a:pPr marL="514350" lvl="0" indent="-514350">
              <a:buFont typeface="+mj-lt"/>
              <a:buAutoNum type="arabicPeriod"/>
            </a:pPr>
            <a:r>
              <a:rPr lang="en-US" b="1" dirty="0" smtClean="0"/>
              <a:t>Think field trips, good visuals, events of interest.</a:t>
            </a:r>
            <a:endParaRPr lang="en-US" dirty="0" smtClean="0"/>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Pinedale Newspaper Example</a:t>
            </a:r>
            <a:endParaRPr lang="en-US" dirty="0">
              <a:solidFill>
                <a:srgbClr val="FFFFFF"/>
              </a:solidFill>
            </a:endParaRPr>
          </a:p>
        </p:txBody>
      </p:sp>
      <p:pic>
        <p:nvPicPr>
          <p:cNvPr id="4" name="Content Placeholder 3" descr="pinedalenewsstory.jpg"/>
          <p:cNvPicPr>
            <a:picLocks noGrp="1" noChangeAspect="1"/>
          </p:cNvPicPr>
          <p:nvPr>
            <p:ph idx="1"/>
          </p:nvPr>
        </p:nvPicPr>
        <p:blipFill>
          <a:blip r:embed="rId3"/>
          <a:srcRect l="-90320" r="-90320"/>
          <a:stretch>
            <a:fillRect/>
          </a:stretch>
        </p:blip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FFFF"/>
                </a:solidFill>
              </a:rPr>
              <a:t>Summing it All Up</a:t>
            </a:r>
            <a:endParaRPr lang="en-US" b="1" dirty="0">
              <a:solidFill>
                <a:srgbClr val="FFFFFF"/>
              </a:solidFill>
            </a:endParaRPr>
          </a:p>
        </p:txBody>
      </p:sp>
      <p:pic>
        <p:nvPicPr>
          <p:cNvPr id="4" name="Content Placeholder 3" descr="natashagruberwithgrouse.jpg"/>
          <p:cNvPicPr>
            <a:picLocks noGrp="1" noChangeAspect="1"/>
          </p:cNvPicPr>
          <p:nvPr>
            <p:ph idx="1"/>
          </p:nvPr>
        </p:nvPicPr>
        <p:blipFill>
          <a:blip r:embed="rId2"/>
          <a:srcRect l="-71221" r="-71221"/>
          <a:stretch>
            <a:fillRect/>
          </a:stretch>
        </p:blipFill>
        <p:spPr>
          <a:xfrm>
            <a:off x="-2133600" y="1417638"/>
            <a:ext cx="8229600" cy="4525963"/>
          </a:xfrm>
        </p:spPr>
      </p:pic>
      <p:sp>
        <p:nvSpPr>
          <p:cNvPr id="5" name="TextBox 4"/>
          <p:cNvSpPr txBox="1"/>
          <p:nvPr/>
        </p:nvSpPr>
        <p:spPr>
          <a:xfrm>
            <a:off x="4953000" y="1981200"/>
            <a:ext cx="2896496" cy="3693319"/>
          </a:xfrm>
          <a:prstGeom prst="rect">
            <a:avLst/>
          </a:prstGeom>
          <a:noFill/>
        </p:spPr>
        <p:txBody>
          <a:bodyPr wrap="square" rtlCol="0">
            <a:spAutoFit/>
          </a:bodyPr>
          <a:lstStyle/>
          <a:p>
            <a:r>
              <a:rPr lang="en-US" b="1" dirty="0" smtClean="0"/>
              <a:t>You’ve got a great bird</a:t>
            </a:r>
          </a:p>
          <a:p>
            <a:r>
              <a:rPr lang="en-US" b="1" dirty="0" smtClean="0"/>
              <a:t>And a great story to tell.</a:t>
            </a:r>
          </a:p>
          <a:p>
            <a:endParaRPr lang="en-US" b="1" dirty="0" smtClean="0"/>
          </a:p>
          <a:p>
            <a:r>
              <a:rPr lang="en-US" b="1" dirty="0" smtClean="0"/>
              <a:t>Take a personal approach</a:t>
            </a:r>
          </a:p>
          <a:p>
            <a:r>
              <a:rPr lang="en-US" b="1" dirty="0" smtClean="0"/>
              <a:t>to tell the big story.</a:t>
            </a:r>
          </a:p>
          <a:p>
            <a:endParaRPr lang="en-US" b="1" dirty="0" smtClean="0"/>
          </a:p>
          <a:p>
            <a:r>
              <a:rPr lang="en-US" b="1" dirty="0" smtClean="0"/>
              <a:t>Choose a landowner/partner you know well.</a:t>
            </a:r>
          </a:p>
          <a:p>
            <a:endParaRPr lang="en-US" b="1" dirty="0" smtClean="0"/>
          </a:p>
          <a:p>
            <a:r>
              <a:rPr lang="en-US" b="1" dirty="0" smtClean="0"/>
              <a:t>Plunge in and give it a try!</a:t>
            </a:r>
          </a:p>
          <a:p>
            <a:endParaRPr lang="en-US" b="1" dirty="0" smtClean="0"/>
          </a:p>
          <a:p>
            <a:r>
              <a:rPr lang="en-US" b="1" dirty="0" smtClean="0"/>
              <a:t>Feel free to ask me for help</a:t>
            </a:r>
            <a:r>
              <a:rPr lang="en-US" dirty="0" smtClean="0"/>
              <a:t>:</a:t>
            </a:r>
          </a:p>
          <a:p>
            <a:endParaRPr lang="en-US" dirty="0" smtClean="0"/>
          </a:p>
        </p:txBody>
      </p:sp>
      <p:sp>
        <p:nvSpPr>
          <p:cNvPr id="6" name="TextBox 5"/>
          <p:cNvSpPr txBox="1"/>
          <p:nvPr/>
        </p:nvSpPr>
        <p:spPr>
          <a:xfrm>
            <a:off x="0" y="6216134"/>
            <a:ext cx="8817550" cy="646331"/>
          </a:xfrm>
          <a:prstGeom prst="rect">
            <a:avLst/>
          </a:prstGeom>
          <a:noFill/>
        </p:spPr>
        <p:txBody>
          <a:bodyPr wrap="none" rtlCol="0">
            <a:spAutoFit/>
          </a:bodyPr>
          <a:lstStyle/>
          <a:p>
            <a:r>
              <a:rPr lang="en-US" dirty="0" smtClean="0"/>
              <a:t>Contact: Deborah Richie: </a:t>
            </a:r>
            <a:r>
              <a:rPr lang="en-US" dirty="0" smtClean="0">
                <a:hlinkClick r:id="rId3"/>
              </a:rPr>
              <a:t>info@sagegrouseinitiative.com</a:t>
            </a:r>
            <a:r>
              <a:rPr lang="en-US" dirty="0" smtClean="0"/>
              <a:t> or </a:t>
            </a:r>
            <a:r>
              <a:rPr lang="en-US" dirty="0" smtClean="0">
                <a:hlinkClick r:id="rId4"/>
              </a:rPr>
              <a:t>deborahwaite.richie@gmail.com</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4261</TotalTime>
  <Words>3682</Words>
  <Application>Microsoft Macintosh PowerPoint</Application>
  <PresentationFormat>On-screen Show (4:3)</PresentationFormat>
  <Paragraphs>272</Paragraphs>
  <Slides>26</Slides>
  <Notes>19</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How to Write a Great Success Story</vt:lpstr>
      <vt:lpstr> 5 Easy Steps for Your Success </vt:lpstr>
      <vt:lpstr>Step One: Choose Your Story</vt:lpstr>
      <vt:lpstr>Make It Personal </vt:lpstr>
      <vt:lpstr>Sage Grouse- one sexy subject!</vt:lpstr>
      <vt:lpstr>Plus Other Amazing Wildlife</vt:lpstr>
      <vt:lpstr> What’s the News?</vt:lpstr>
      <vt:lpstr>Step 2: Pitch (not ditch!) Your Idea</vt:lpstr>
      <vt:lpstr>Pitch (Query) Example</vt:lpstr>
      <vt:lpstr>Step Three: Do the Research</vt:lpstr>
      <vt:lpstr>What to Bring?</vt:lpstr>
      <vt:lpstr>Interview Tips</vt:lpstr>
      <vt:lpstr>Photography Tips</vt:lpstr>
      <vt:lpstr>Step 4: Write A First Draft</vt:lpstr>
      <vt:lpstr>The So What? Test</vt:lpstr>
      <vt:lpstr>The Rough Outline</vt:lpstr>
      <vt:lpstr>What Makes A Great Quote?</vt:lpstr>
      <vt:lpstr>Writing Tip #1</vt:lpstr>
      <vt:lpstr>Writing Tip #2</vt:lpstr>
      <vt:lpstr>Step Five: Finalize (&amp; Send) </vt:lpstr>
      <vt:lpstr>Final Touches &amp; Send it Off</vt:lpstr>
      <vt:lpstr>Your Article Appears: Success!</vt:lpstr>
      <vt:lpstr>SGI Story Template</vt:lpstr>
      <vt:lpstr>Bonus: 9 Tips on Talking to the Press </vt:lpstr>
      <vt:lpstr>Pinedale Newspaper Example</vt:lpstr>
      <vt:lpstr>Summing it All Up</vt:lpstr>
    </vt:vector>
  </TitlesOfParts>
  <Company>Deborah Richie Communications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a Great Success Story</dc:title>
  <dc:creator>Deborah Richie</dc:creator>
  <cp:lastModifiedBy>Deborah Richie</cp:lastModifiedBy>
  <cp:revision>19</cp:revision>
  <dcterms:created xsi:type="dcterms:W3CDTF">2013-05-14T20:14:54Z</dcterms:created>
  <dcterms:modified xsi:type="dcterms:W3CDTF">2013-05-14T20:31:40Z</dcterms:modified>
</cp:coreProperties>
</file>